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550" r:id="rId3"/>
    <p:sldId id="449" r:id="rId4"/>
    <p:sldId id="554" r:id="rId5"/>
    <p:sldId id="551" r:id="rId6"/>
    <p:sldId id="552" r:id="rId7"/>
    <p:sldId id="553" r:id="rId8"/>
    <p:sldId id="440" r:id="rId9"/>
    <p:sldId id="502" r:id="rId10"/>
    <p:sldId id="504" r:id="rId11"/>
    <p:sldId id="507" r:id="rId12"/>
    <p:sldId id="509" r:id="rId13"/>
    <p:sldId id="510" r:id="rId14"/>
    <p:sldId id="511" r:id="rId15"/>
    <p:sldId id="512" r:id="rId16"/>
    <p:sldId id="520" r:id="rId17"/>
    <p:sldId id="521" r:id="rId18"/>
    <p:sldId id="522" r:id="rId19"/>
    <p:sldId id="523" r:id="rId20"/>
    <p:sldId id="513" r:id="rId21"/>
    <p:sldId id="524" r:id="rId22"/>
    <p:sldId id="514" r:id="rId23"/>
    <p:sldId id="525" r:id="rId24"/>
    <p:sldId id="526" r:id="rId25"/>
    <p:sldId id="527" r:id="rId26"/>
    <p:sldId id="516" r:id="rId27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0000CC"/>
    <a:srgbClr val="FFCCFF"/>
    <a:srgbClr val="00FFFF"/>
    <a:srgbClr val="FF99FF"/>
    <a:srgbClr val="FFFF00"/>
    <a:srgbClr val="FF6699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6" d="100"/>
          <a:sy n="66" d="100"/>
        </p:scale>
        <p:origin x="-114" y="-138"/>
      </p:cViewPr>
      <p:guideLst>
        <p:guide orient="horz" pos="2160"/>
        <p:guide pos="29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jpe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3686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indent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3686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6868" name="日期占位符 3686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36869" name="页脚占位符 3686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36870" name="灯片编号占位符 3686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  <p:sp>
        <p:nvSpPr>
          <p:cNvPr id="1031" name="矩形 36870"/>
          <p:cNvSpPr/>
          <p:nvPr userDrawn="1"/>
        </p:nvSpPr>
        <p:spPr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anchor="t"/>
          <a:p>
            <a:pPr lvl="0" inden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矩形 36871"/>
          <p:cNvSpPr/>
          <p:nvPr userDrawn="1"/>
        </p:nvSpPr>
        <p:spPr>
          <a:xfrm>
            <a:off x="5508625" y="333375"/>
            <a:ext cx="3635375" cy="35877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anchor="t"/>
          <a:p>
            <a:pPr lvl="0" inden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3" name="文本框 36872"/>
          <p:cNvSpPr txBox="1"/>
          <p:nvPr userDrawn="1"/>
        </p:nvSpPr>
        <p:spPr>
          <a:xfrm>
            <a:off x="5508625" y="350838"/>
            <a:ext cx="2879725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lvl="0" indent="0" algn="ctr"/>
            <a:r>
              <a:rPr lang="zh-CN" altLang="en-US" b="1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南      亚</a:t>
            </a:r>
            <a:endParaRPr lang="zh-CN" altLang="en-US" b="1">
              <a:solidFill>
                <a:srgbClr val="FFFF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34" name="图片 36873" descr="j0432678[1]">
            <a:hlinkClick r:id="" action="ppaction://hlinkshowjump?jump=lastslideviewed"/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42988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5" name="图片 36874" descr="j0432680[1]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3850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6" name="图片 36875" descr="卡通图片0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388350" y="0"/>
            <a:ext cx="755650" cy="7524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55297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4338" name="文本占位符 55298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14339" name="图片 55299" descr="地理封面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6513" y="477838"/>
            <a:ext cx="9066212" cy="604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2"/>
          <p:cNvSpPr>
            <a:spLocks noChangeArrowheads="1"/>
          </p:cNvSpPr>
          <p:nvPr/>
        </p:nvSpPr>
        <p:spPr bwMode="auto">
          <a:xfrm>
            <a:off x="395288" y="836613"/>
            <a:ext cx="4846637" cy="6000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lIns="90170" tIns="46990" rIns="90170" bIns="46990"/>
          <a:lstStyle/>
          <a:p>
            <a:pPr>
              <a:buClr>
                <a:srgbClr val="000000"/>
              </a:buClr>
            </a:pPr>
            <a:r>
              <a:rPr lang="zh-CN" altLang="en-US" sz="2800" b="1"/>
              <a:t>湘教版初中地理七年级下册</a:t>
            </a:r>
            <a:endParaRPr lang="zh-CN" altLang="en-US" sz="2800" b="1"/>
          </a:p>
        </p:txBody>
      </p:sp>
      <p:sp>
        <p:nvSpPr>
          <p:cNvPr id="14341" name="Rectangle 4"/>
          <p:cNvSpPr>
            <a:spLocks noGrp="1"/>
          </p:cNvSpPr>
          <p:nvPr/>
        </p:nvSpPr>
        <p:spPr bwMode="auto">
          <a:xfrm>
            <a:off x="3675063" y="1557338"/>
            <a:ext cx="5468937" cy="784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zh-CN" altLang="en-US" sz="4400" b="1">
                <a:solidFill>
                  <a:srgbClr val="FFE9E6"/>
                </a:solidFill>
                <a:latin typeface="宋体" panose="02010600030101010101" pitchFamily="2" charset="-122"/>
              </a:rPr>
              <a:t>第七章 了解地区</a:t>
            </a:r>
            <a:endParaRPr lang="zh-CN" altLang="en-US" sz="2000" b="1">
              <a:solidFill>
                <a:srgbClr val="FFE9E6"/>
              </a:solidFill>
              <a:latin typeface="宋体" panose="02010600030101010101" pitchFamily="2" charset="-122"/>
            </a:endParaRPr>
          </a:p>
        </p:txBody>
      </p:sp>
      <p:sp>
        <p:nvSpPr>
          <p:cNvPr id="14342" name="Rectangle 4"/>
          <p:cNvSpPr>
            <a:spLocks noGrp="1"/>
          </p:cNvSpPr>
          <p:nvPr/>
        </p:nvSpPr>
        <p:spPr bwMode="auto">
          <a:xfrm>
            <a:off x="3995738" y="2781300"/>
            <a:ext cx="4619625" cy="784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zh-CN" altLang="en-US" sz="5400" b="1">
                <a:solidFill>
                  <a:srgbClr val="FFE9E6"/>
                </a:solidFill>
                <a:latin typeface="宋体" panose="02010600030101010101" pitchFamily="2" charset="-122"/>
              </a:rPr>
              <a:t>第二节 南亚</a:t>
            </a:r>
            <a:endParaRPr lang="zh-CN" altLang="en-US" sz="2800" b="1">
              <a:solidFill>
                <a:srgbClr val="FFE9E6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矩形 12289"/>
          <p:cNvSpPr/>
          <p:nvPr/>
        </p:nvSpPr>
        <p:spPr>
          <a:xfrm>
            <a:off x="0" y="692150"/>
            <a:ext cx="9144000" cy="6165850"/>
          </a:xfrm>
          <a:prstGeom prst="rect">
            <a:avLst/>
          </a:prstGeom>
          <a:blipFill rotWithShape="1">
            <a:blip r:embed="rId1">
              <a:alphaModFix amt="25000"/>
            </a:blip>
            <a:stretch>
              <a:fillRect/>
            </a:stretch>
          </a:blip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8434" name="组合 12290"/>
          <p:cNvGrpSpPr/>
          <p:nvPr/>
        </p:nvGrpSpPr>
        <p:grpSpPr>
          <a:xfrm>
            <a:off x="323850" y="1628775"/>
            <a:ext cx="8280400" cy="3182938"/>
            <a:chOff x="0" y="0"/>
            <a:chExt cx="5216" cy="2005"/>
          </a:xfrm>
        </p:grpSpPr>
        <p:sp>
          <p:nvSpPr>
            <p:cNvPr id="18435" name="文本框 12291"/>
            <p:cNvSpPr txBox="1"/>
            <p:nvPr/>
          </p:nvSpPr>
          <p:spPr>
            <a:xfrm>
              <a:off x="0" y="572"/>
              <a:ext cx="816" cy="526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西南季风对南亚农业生产的影响</a:t>
              </a:r>
              <a:endParaRPr lang="zh-CN" altLang="en-US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8436" name="文本框 12292"/>
            <p:cNvSpPr txBox="1"/>
            <p:nvPr/>
          </p:nvSpPr>
          <p:spPr>
            <a:xfrm>
              <a:off x="1043" y="10"/>
              <a:ext cx="276" cy="63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正常年份</a:t>
              </a:r>
              <a:endParaRPr lang="zh-CN" altLang="en-US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8437" name="文本框 12293"/>
            <p:cNvSpPr txBox="1"/>
            <p:nvPr/>
          </p:nvSpPr>
          <p:spPr>
            <a:xfrm>
              <a:off x="1043" y="1007"/>
              <a:ext cx="276" cy="63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异常年份</a:t>
              </a:r>
              <a:endParaRPr lang="zh-CN" altLang="en-US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8438" name="文本框 12294"/>
            <p:cNvSpPr txBox="1"/>
            <p:nvPr/>
          </p:nvSpPr>
          <p:spPr>
            <a:xfrm>
              <a:off x="1587" y="0"/>
              <a:ext cx="726" cy="3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夏季风强度适中</a:t>
              </a:r>
              <a:endParaRPr lang="zh-CN" altLang="en-US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8439" name="文本框 12295"/>
            <p:cNvSpPr txBox="1"/>
            <p:nvPr/>
          </p:nvSpPr>
          <p:spPr>
            <a:xfrm>
              <a:off x="1587" y="418"/>
              <a:ext cx="726" cy="2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进退及时</a:t>
              </a:r>
              <a:endParaRPr lang="zh-CN" altLang="en-US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8440" name="文本框 12296"/>
            <p:cNvSpPr txBox="1"/>
            <p:nvPr/>
          </p:nvSpPr>
          <p:spPr>
            <a:xfrm>
              <a:off x="1587" y="681"/>
              <a:ext cx="726" cy="2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夏季风弱</a:t>
              </a:r>
              <a:endParaRPr lang="zh-CN" altLang="en-US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8441" name="文本框 12297"/>
            <p:cNvSpPr txBox="1"/>
            <p:nvPr/>
          </p:nvSpPr>
          <p:spPr>
            <a:xfrm>
              <a:off x="1587" y="953"/>
              <a:ext cx="726" cy="3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来得晚</a:t>
              </a:r>
              <a:endParaRPr lang="zh-CN" altLang="en-US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退得早</a:t>
              </a:r>
              <a:endParaRPr lang="zh-CN" altLang="en-US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8442" name="文本框 12298"/>
            <p:cNvSpPr txBox="1"/>
            <p:nvPr/>
          </p:nvSpPr>
          <p:spPr>
            <a:xfrm>
              <a:off x="1587" y="1361"/>
              <a:ext cx="726" cy="2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夏季风强</a:t>
              </a:r>
              <a:endParaRPr lang="zh-CN" altLang="en-US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8443" name="文本框 12299"/>
            <p:cNvSpPr txBox="1"/>
            <p:nvPr/>
          </p:nvSpPr>
          <p:spPr>
            <a:xfrm>
              <a:off x="1587" y="1633"/>
              <a:ext cx="726" cy="3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来得早</a:t>
              </a:r>
              <a:endParaRPr lang="zh-CN" altLang="en-US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退得晚</a:t>
              </a:r>
              <a:endParaRPr lang="zh-CN" altLang="en-US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8444" name="文本框 12300"/>
            <p:cNvSpPr txBox="1"/>
            <p:nvPr/>
          </p:nvSpPr>
          <p:spPr>
            <a:xfrm>
              <a:off x="2585" y="182"/>
              <a:ext cx="726" cy="3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降水（    ）</a:t>
              </a:r>
              <a:endParaRPr lang="zh-CN" altLang="en-US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8445" name="文本框 12301"/>
            <p:cNvSpPr txBox="1"/>
            <p:nvPr/>
          </p:nvSpPr>
          <p:spPr>
            <a:xfrm>
              <a:off x="2585" y="636"/>
              <a:ext cx="726" cy="2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雨期较短</a:t>
              </a:r>
              <a:endParaRPr lang="zh-CN" altLang="en-US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8446" name="文本框 12302"/>
            <p:cNvSpPr txBox="1"/>
            <p:nvPr/>
          </p:nvSpPr>
          <p:spPr>
            <a:xfrm>
              <a:off x="2585" y="908"/>
              <a:ext cx="726" cy="3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降水（    ）</a:t>
              </a:r>
              <a:endParaRPr lang="zh-CN" altLang="en-US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8447" name="文本框 12303"/>
            <p:cNvSpPr txBox="1"/>
            <p:nvPr/>
          </p:nvSpPr>
          <p:spPr>
            <a:xfrm>
              <a:off x="2585" y="1343"/>
              <a:ext cx="726" cy="3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雨期（    ）</a:t>
              </a:r>
              <a:endParaRPr lang="zh-CN" altLang="en-US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8448" name="文本框 12304"/>
            <p:cNvSpPr txBox="1"/>
            <p:nvPr/>
          </p:nvSpPr>
          <p:spPr>
            <a:xfrm>
              <a:off x="2585" y="1779"/>
              <a:ext cx="726" cy="2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降水偏多</a:t>
              </a:r>
              <a:endParaRPr lang="zh-CN" altLang="en-US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8449" name="文本框 12305"/>
            <p:cNvSpPr txBox="1"/>
            <p:nvPr/>
          </p:nvSpPr>
          <p:spPr>
            <a:xfrm>
              <a:off x="3538" y="282"/>
              <a:ext cx="726" cy="2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风调雨顺</a:t>
              </a:r>
              <a:endParaRPr lang="zh-CN" altLang="en-US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8450" name="文本框 12306"/>
            <p:cNvSpPr txBox="1"/>
            <p:nvPr/>
          </p:nvSpPr>
          <p:spPr>
            <a:xfrm>
              <a:off x="3538" y="771"/>
              <a:ext cx="726" cy="3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 algn="ctr"/>
              <a:endParaRPr lang="en-US" altLang="zh-CN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  <a:p>
              <a:pPr algn="ctr"/>
              <a:endParaRPr lang="en-US" altLang="zh-CN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8451" name="文本框 12307"/>
            <p:cNvSpPr txBox="1"/>
            <p:nvPr/>
          </p:nvSpPr>
          <p:spPr>
            <a:xfrm>
              <a:off x="3538" y="1452"/>
              <a:ext cx="726" cy="3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易发生洪涝灾害</a:t>
              </a:r>
              <a:endParaRPr lang="zh-CN" altLang="en-US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8452" name="文本框 12308"/>
            <p:cNvSpPr txBox="1"/>
            <p:nvPr/>
          </p:nvSpPr>
          <p:spPr>
            <a:xfrm>
              <a:off x="4490" y="282"/>
              <a:ext cx="726" cy="2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农业丰收</a:t>
              </a:r>
              <a:endParaRPr lang="zh-CN" altLang="en-US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8453" name="文本框 12309"/>
            <p:cNvSpPr txBox="1"/>
            <p:nvPr/>
          </p:nvSpPr>
          <p:spPr>
            <a:xfrm>
              <a:off x="4490" y="1089"/>
              <a:ext cx="726" cy="3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 algn="ctr"/>
              <a:r>
                <a:rPr lang="zh-CN" altLang="en-US" sz="1600" b="1">
                  <a:latin typeface="黑体" panose="02010609060101010101" pitchFamily="2" charset="-122"/>
                  <a:ea typeface="黑体" panose="02010609060101010101" pitchFamily="2" charset="-122"/>
                </a:rPr>
                <a:t>农业可能歉收</a:t>
              </a:r>
              <a:endParaRPr lang="zh-CN" altLang="en-US" sz="1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8454" name="直接连接符 12310"/>
            <p:cNvSpPr/>
            <p:nvPr/>
          </p:nvSpPr>
          <p:spPr>
            <a:xfrm flipV="1">
              <a:off x="816" y="327"/>
              <a:ext cx="227" cy="4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55" name="直接连接符 12311"/>
            <p:cNvSpPr/>
            <p:nvPr/>
          </p:nvSpPr>
          <p:spPr>
            <a:xfrm>
              <a:off x="816" y="826"/>
              <a:ext cx="227" cy="4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56" name="直接连接符 12312"/>
            <p:cNvSpPr/>
            <p:nvPr/>
          </p:nvSpPr>
          <p:spPr>
            <a:xfrm flipV="1">
              <a:off x="1315" y="191"/>
              <a:ext cx="272" cy="9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57" name="直接连接符 12313"/>
            <p:cNvSpPr/>
            <p:nvPr/>
          </p:nvSpPr>
          <p:spPr>
            <a:xfrm>
              <a:off x="1315" y="282"/>
              <a:ext cx="272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58" name="直接连接符 12314"/>
            <p:cNvSpPr/>
            <p:nvPr/>
          </p:nvSpPr>
          <p:spPr>
            <a:xfrm flipV="1">
              <a:off x="1315" y="781"/>
              <a:ext cx="227" cy="3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59" name="直接连接符 12315"/>
            <p:cNvSpPr/>
            <p:nvPr/>
          </p:nvSpPr>
          <p:spPr>
            <a:xfrm>
              <a:off x="1315" y="1143"/>
              <a:ext cx="2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60" name="直接连接符 12316"/>
            <p:cNvSpPr/>
            <p:nvPr/>
          </p:nvSpPr>
          <p:spPr>
            <a:xfrm>
              <a:off x="1315" y="1461"/>
              <a:ext cx="2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61" name="直接连接符 12317"/>
            <p:cNvSpPr/>
            <p:nvPr/>
          </p:nvSpPr>
          <p:spPr>
            <a:xfrm>
              <a:off x="1315" y="1461"/>
              <a:ext cx="272" cy="3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62" name="直接连接符 12318"/>
            <p:cNvSpPr/>
            <p:nvPr/>
          </p:nvSpPr>
          <p:spPr>
            <a:xfrm>
              <a:off x="2313" y="191"/>
              <a:ext cx="272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63" name="直接连接符 12319"/>
            <p:cNvSpPr/>
            <p:nvPr/>
          </p:nvSpPr>
          <p:spPr>
            <a:xfrm flipV="1">
              <a:off x="2313" y="372"/>
              <a:ext cx="272" cy="1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64" name="左大括号 12320"/>
            <p:cNvSpPr/>
            <p:nvPr/>
          </p:nvSpPr>
          <p:spPr>
            <a:xfrm>
              <a:off x="2495" y="735"/>
              <a:ext cx="45" cy="454"/>
            </a:xfrm>
            <a:prstGeom prst="leftBrace">
              <a:avLst>
                <a:gd name="adj1" fmla="val 83980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65" name="右大括号 12321"/>
            <p:cNvSpPr/>
            <p:nvPr/>
          </p:nvSpPr>
          <p:spPr>
            <a:xfrm>
              <a:off x="2313" y="745"/>
              <a:ext cx="91" cy="444"/>
            </a:xfrm>
            <a:prstGeom prst="rightBrace">
              <a:avLst>
                <a:gd name="adj1" fmla="val 40614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66" name="直接连接符 12322"/>
            <p:cNvSpPr/>
            <p:nvPr/>
          </p:nvSpPr>
          <p:spPr>
            <a:xfrm>
              <a:off x="2367" y="962"/>
              <a:ext cx="1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67" name="左大括号 12323"/>
            <p:cNvSpPr/>
            <p:nvPr/>
          </p:nvSpPr>
          <p:spPr>
            <a:xfrm>
              <a:off x="2495" y="1461"/>
              <a:ext cx="45" cy="454"/>
            </a:xfrm>
            <a:prstGeom prst="leftBrace">
              <a:avLst>
                <a:gd name="adj1" fmla="val 83980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68" name="右大括号 12324"/>
            <p:cNvSpPr/>
            <p:nvPr/>
          </p:nvSpPr>
          <p:spPr>
            <a:xfrm>
              <a:off x="2313" y="1471"/>
              <a:ext cx="91" cy="444"/>
            </a:xfrm>
            <a:prstGeom prst="rightBrace">
              <a:avLst>
                <a:gd name="adj1" fmla="val 40614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69" name="直接连接符 12325"/>
            <p:cNvSpPr/>
            <p:nvPr/>
          </p:nvSpPr>
          <p:spPr>
            <a:xfrm>
              <a:off x="2367" y="1688"/>
              <a:ext cx="1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70" name="右大括号 12326"/>
            <p:cNvSpPr/>
            <p:nvPr/>
          </p:nvSpPr>
          <p:spPr>
            <a:xfrm>
              <a:off x="3311" y="735"/>
              <a:ext cx="91" cy="444"/>
            </a:xfrm>
            <a:prstGeom prst="rightBrace">
              <a:avLst>
                <a:gd name="adj1" fmla="val 40614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71" name="右大括号 12327"/>
            <p:cNvSpPr/>
            <p:nvPr/>
          </p:nvSpPr>
          <p:spPr>
            <a:xfrm>
              <a:off x="3311" y="1461"/>
              <a:ext cx="91" cy="444"/>
            </a:xfrm>
            <a:prstGeom prst="rightBrace">
              <a:avLst>
                <a:gd name="adj1" fmla="val 40614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72" name="直接连接符 12328"/>
            <p:cNvSpPr/>
            <p:nvPr/>
          </p:nvSpPr>
          <p:spPr>
            <a:xfrm>
              <a:off x="3311" y="390"/>
              <a:ext cx="22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73" name="直接连接符 12329"/>
            <p:cNvSpPr/>
            <p:nvPr/>
          </p:nvSpPr>
          <p:spPr>
            <a:xfrm>
              <a:off x="4264" y="390"/>
              <a:ext cx="22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74" name="直接连接符 12330"/>
            <p:cNvSpPr/>
            <p:nvPr/>
          </p:nvSpPr>
          <p:spPr>
            <a:xfrm>
              <a:off x="3393" y="962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75" name="直接连接符 12331"/>
            <p:cNvSpPr/>
            <p:nvPr/>
          </p:nvSpPr>
          <p:spPr>
            <a:xfrm>
              <a:off x="3402" y="1669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76" name="右大括号 12332"/>
            <p:cNvSpPr/>
            <p:nvPr/>
          </p:nvSpPr>
          <p:spPr>
            <a:xfrm>
              <a:off x="4264" y="917"/>
              <a:ext cx="90" cy="725"/>
            </a:xfrm>
            <a:prstGeom prst="rightBrace">
              <a:avLst>
                <a:gd name="adj1" fmla="val 67055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77" name="直接连接符 12333"/>
            <p:cNvSpPr/>
            <p:nvPr/>
          </p:nvSpPr>
          <p:spPr>
            <a:xfrm>
              <a:off x="4354" y="1280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18478" name="文本框 12334"/>
          <p:cNvSpPr txBox="1"/>
          <p:nvPr/>
        </p:nvSpPr>
        <p:spPr>
          <a:xfrm>
            <a:off x="-36512" y="0"/>
            <a:ext cx="9144000" cy="11906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楷体_GB2312" panose="02010609030101010101" pitchFamily="49" charset="-122"/>
                <a:ea typeface="黑体" panose="02010609060101010101" pitchFamily="2" charset="-122"/>
              </a:rPr>
              <a:t>    将下列内容填写完整，讨论南亚气候对当地农业生产的影响。</a:t>
            </a:r>
            <a:endParaRPr lang="zh-CN" altLang="en-US" sz="3600" b="1" dirty="0">
              <a:latin typeface="楷体_GB2312" panose="02010609030101010101" pitchFamily="49" charset="-122"/>
              <a:ea typeface="黑体" panose="02010609060101010101" pitchFamily="2" charset="-122"/>
            </a:endParaRPr>
          </a:p>
        </p:txBody>
      </p:sp>
      <p:sp>
        <p:nvSpPr>
          <p:cNvPr id="12336" name="文本框 12335"/>
          <p:cNvSpPr txBox="1"/>
          <p:nvPr/>
        </p:nvSpPr>
        <p:spPr>
          <a:xfrm>
            <a:off x="4700588" y="2162175"/>
            <a:ext cx="792162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适中</a:t>
            </a:r>
            <a:endParaRPr lang="zh-CN" altLang="en-US" b="1">
              <a:solidFill>
                <a:srgbClr val="3333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2337" name="文本框 12336"/>
          <p:cNvSpPr txBox="1"/>
          <p:nvPr/>
        </p:nvSpPr>
        <p:spPr>
          <a:xfrm>
            <a:off x="4716463" y="3341688"/>
            <a:ext cx="792162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偏少</a:t>
            </a:r>
            <a:endParaRPr lang="zh-CN" altLang="en-US" b="1">
              <a:solidFill>
                <a:srgbClr val="3333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2338" name="文本框 12337"/>
          <p:cNvSpPr txBox="1"/>
          <p:nvPr/>
        </p:nvSpPr>
        <p:spPr>
          <a:xfrm>
            <a:off x="4716463" y="3998913"/>
            <a:ext cx="792162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较长</a:t>
            </a:r>
            <a:endParaRPr lang="zh-CN" altLang="en-US" b="1">
              <a:solidFill>
                <a:srgbClr val="3333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2339" name="文本框 12338"/>
          <p:cNvSpPr txBox="1"/>
          <p:nvPr/>
        </p:nvSpPr>
        <p:spPr>
          <a:xfrm>
            <a:off x="6011863" y="2852738"/>
            <a:ext cx="1081087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易发生旱灾</a:t>
            </a:r>
            <a:endParaRPr lang="zh-CN" altLang="en-US" b="1">
              <a:solidFill>
                <a:srgbClr val="3333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2340" name="文本框 12339"/>
          <p:cNvSpPr txBox="1"/>
          <p:nvPr/>
        </p:nvSpPr>
        <p:spPr>
          <a:xfrm>
            <a:off x="179388" y="5157788"/>
            <a:ext cx="8929687" cy="1624012"/>
          </a:xfrm>
          <a:prstGeom prst="rect">
            <a:avLst/>
          </a:prstGeom>
          <a:solidFill>
            <a:srgbClr val="FFCCFF"/>
          </a:solidFill>
          <a:ln w="952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利：</a:t>
            </a:r>
            <a:r>
              <a:rPr lang="zh-CN" altLang="en-US" sz="3200" b="1" dirty="0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西南季风带来的丰沛雨水，是农业生产的主要水源；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弊：</a:t>
            </a:r>
            <a:r>
              <a:rPr lang="zh-CN" altLang="en-US" sz="3200" b="1" dirty="0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西南季风不稳定，降水的季节和年际变化大，易发生旱涝灾害，对农业造成损害。</a:t>
            </a:r>
            <a:endParaRPr lang="zh-CN" altLang="en-US" sz="3200" b="1" dirty="0">
              <a:solidFill>
                <a:srgbClr val="3333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12341" name="图片 12340" descr="2ea36d983b41bac013ffa9bd2babf56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1196975"/>
            <a:ext cx="5918200" cy="36004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2342" name="图片 12341" descr="印度旱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1125538"/>
            <a:ext cx="5688013" cy="396081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36" grpId="0"/>
      <p:bldP spid="12337" grpId="0"/>
      <p:bldP spid="12338" grpId="0"/>
      <p:bldP spid="12339" grpId="0"/>
      <p:bldP spid="12340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9457" name="Text Box 5"/>
          <p:cNvSpPr txBox="1"/>
          <p:nvPr/>
        </p:nvSpPr>
        <p:spPr>
          <a:xfrm>
            <a:off x="107950" y="44450"/>
            <a:ext cx="4392613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40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三、宗教和社会</a:t>
            </a:r>
            <a:endParaRPr lang="zh-CN" altLang="en-US" sz="40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4339" name="Text Box 6"/>
          <p:cNvSpPr txBox="1"/>
          <p:nvPr/>
        </p:nvSpPr>
        <p:spPr>
          <a:xfrm>
            <a:off x="6229350" y="2349500"/>
            <a:ext cx="2663825" cy="3519488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5000"/>
              </a:lnSpc>
            </a:pPr>
            <a:r>
              <a:rPr lang="zh-CN" altLang="en-US" sz="3600" b="1">
                <a:latin typeface="黑体" panose="02010609060101010101" pitchFamily="2" charset="-122"/>
                <a:ea typeface="黑体" panose="02010609060101010101" pitchFamily="2" charset="-122"/>
              </a:rPr>
              <a:t>南亚是古文明祥地之一，也是佛教和印度教的发源地。</a:t>
            </a:r>
            <a:endParaRPr lang="zh-CN" altLang="en-US" sz="3600" b="1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4340" name="Text Box 7"/>
          <p:cNvSpPr txBox="1"/>
          <p:nvPr/>
        </p:nvSpPr>
        <p:spPr>
          <a:xfrm>
            <a:off x="107950" y="692150"/>
            <a:ext cx="8640763" cy="11890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3600" b="1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  </a:t>
            </a:r>
            <a:r>
              <a:rPr lang="zh-CN" altLang="en-US" sz="3600" b="1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读图，说一说，目前在南亚佛教、印度教、伊斯兰教分别盛行在哪些国家？</a:t>
            </a:r>
            <a:endParaRPr lang="zh-CN" altLang="en-US" sz="3600" b="1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14341" name="图片 14340" descr="南亚宗教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288" y="1773238"/>
            <a:ext cx="5834062" cy="4883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2" name="图片 14341" descr="印度教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692150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3" name="矩形 14342"/>
          <p:cNvSpPr/>
          <p:nvPr/>
        </p:nvSpPr>
        <p:spPr>
          <a:xfrm>
            <a:off x="6154738" y="693738"/>
            <a:ext cx="2925762" cy="639762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印度教三神像</a:t>
            </a:r>
            <a:endParaRPr lang="zh-CN" altLang="en-US" sz="3600" b="1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4344" name="文本框 14343"/>
          <p:cNvSpPr txBox="1"/>
          <p:nvPr/>
        </p:nvSpPr>
        <p:spPr>
          <a:xfrm>
            <a:off x="0" y="5518150"/>
            <a:ext cx="9142413" cy="1471613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lnSpc>
                <a:spcPct val="125000"/>
              </a:lnSpc>
            </a:pPr>
            <a:r>
              <a:rPr lang="en-US" altLang="zh-CN" sz="3600" b="1">
                <a:latin typeface="黑体" panose="02010609060101010101" pitchFamily="2" charset="-122"/>
                <a:ea typeface="黑体" panose="02010609060101010101" pitchFamily="2" charset="-122"/>
              </a:rPr>
              <a:t>   </a:t>
            </a:r>
            <a:r>
              <a:rPr lang="zh-CN" altLang="en-US" sz="3600" b="1">
                <a:latin typeface="黑体" panose="02010609060101010101" pitchFamily="2" charset="-122"/>
                <a:ea typeface="黑体" panose="02010609060101010101" pitchFamily="2" charset="-122"/>
              </a:rPr>
              <a:t>印度教主要盛行于印度和尼泊尔。印度约</a:t>
            </a:r>
            <a:r>
              <a:rPr lang="en-US" altLang="zh-CN" sz="3600" b="1">
                <a:latin typeface="黑体" panose="02010609060101010101" pitchFamily="2" charset="-122"/>
                <a:ea typeface="黑体" panose="02010609060101010101" pitchFamily="2" charset="-122"/>
              </a:rPr>
              <a:t>80%</a:t>
            </a:r>
            <a:r>
              <a:rPr lang="zh-CN" altLang="en-US" sz="3600" b="1">
                <a:latin typeface="黑体" panose="02010609060101010101" pitchFamily="2" charset="-122"/>
                <a:ea typeface="黑体" panose="02010609060101010101" pitchFamily="2" charset="-122"/>
              </a:rPr>
              <a:t>的人口信奉印度教。</a:t>
            </a:r>
            <a:endParaRPr lang="zh-CN" altLang="en-US" sz="3600" b="1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14345" name="图片 143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2150"/>
            <a:ext cx="9144000" cy="61785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4346" name="组合 14345"/>
          <p:cNvGrpSpPr/>
          <p:nvPr/>
        </p:nvGrpSpPr>
        <p:grpSpPr>
          <a:xfrm>
            <a:off x="34925" y="333375"/>
            <a:ext cx="9109075" cy="6451600"/>
            <a:chOff x="0" y="0"/>
            <a:chExt cx="14343" cy="10161"/>
          </a:xfrm>
        </p:grpSpPr>
        <p:pic>
          <p:nvPicPr>
            <p:cNvPr id="19466" name="图片 143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540" cy="532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</p:pic>
        <p:sp>
          <p:nvSpPr>
            <p:cNvPr id="19467" name="矩形 14347"/>
            <p:cNvSpPr/>
            <p:nvPr/>
          </p:nvSpPr>
          <p:spPr>
            <a:xfrm>
              <a:off x="0" y="4649"/>
              <a:ext cx="3510" cy="62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lIns="90170" tIns="46990" rIns="90170" bIns="46990" anchor="t">
              <a:spAutoFit/>
            </a:bodyPr>
            <a:p>
              <a:r>
                <a:rPr lang="zh-CN" altLang="en-US" sz="2000" b="1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巴基斯坦的清真寺</a:t>
              </a:r>
              <a:endParaRPr lang="zh-CN" altLang="en-US" sz="2000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pic>
          <p:nvPicPr>
            <p:cNvPr id="19468" name="图片 14348" descr="7-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91" y="4945"/>
              <a:ext cx="7452" cy="5217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</p:pic>
        <p:sp>
          <p:nvSpPr>
            <p:cNvPr id="19469" name="矩形 14349"/>
            <p:cNvSpPr/>
            <p:nvPr/>
          </p:nvSpPr>
          <p:spPr>
            <a:xfrm>
              <a:off x="12701" y="9467"/>
              <a:ext cx="1497" cy="62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lIns="90170" tIns="46990" rIns="90170" bIns="46990" anchor="t">
              <a:spAutoFit/>
            </a:bodyPr>
            <a:p>
              <a:pPr algn="ctr"/>
              <a:r>
                <a:rPr lang="zh-CN" altLang="en-US" sz="2000" b="1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泰姬陵</a:t>
              </a:r>
              <a:endParaRPr lang="zh-CN" altLang="en-US" sz="2000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9470" name="文本框 14350"/>
            <p:cNvSpPr txBox="1"/>
            <p:nvPr/>
          </p:nvSpPr>
          <p:spPr>
            <a:xfrm>
              <a:off x="226" y="5329"/>
              <a:ext cx="6464" cy="476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0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90170" tIns="46990" rIns="90170" bIns="46990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200" b="1">
                  <a:latin typeface="黑体" panose="02010609060101010101" pitchFamily="2" charset="-122"/>
                  <a:ea typeface="黑体" panose="02010609060101010101" pitchFamily="2" charset="-122"/>
                </a:rPr>
                <a:t>巴基斯坦、孟加拉国和马尔代夫等国的居民主要信奉伊斯兰教。巴基斯坦以伊斯兰教为国教，</a:t>
              </a:r>
              <a:r>
                <a:rPr lang="en-US" altLang="zh-CN" sz="3200" b="1">
                  <a:latin typeface="黑体" panose="02010609060101010101" pitchFamily="2" charset="-122"/>
                  <a:ea typeface="黑体" panose="02010609060101010101" pitchFamily="2" charset="-122"/>
                </a:rPr>
                <a:t>97%</a:t>
              </a:r>
              <a:r>
                <a:rPr lang="zh-CN" altLang="en-US" sz="3200" b="1">
                  <a:latin typeface="黑体" panose="02010609060101010101" pitchFamily="2" charset="-122"/>
                  <a:ea typeface="黑体" panose="02010609060101010101" pitchFamily="2" charset="-122"/>
                </a:rPr>
                <a:t>以上人口为穆斯林。</a:t>
              </a:r>
              <a:endParaRPr lang="zh-CN" altLang="en-US" sz="32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9471" name="文本框 14351"/>
            <p:cNvSpPr txBox="1"/>
            <p:nvPr/>
          </p:nvSpPr>
          <p:spPr>
            <a:xfrm>
              <a:off x="7711" y="567"/>
              <a:ext cx="6463" cy="3998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0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90170" tIns="46990" rIns="90170" bIns="46990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200" b="1">
                  <a:latin typeface="黑体" panose="02010609060101010101" pitchFamily="2" charset="-122"/>
                  <a:ea typeface="黑体" panose="02010609060101010101" pitchFamily="2" charset="-122"/>
                </a:rPr>
                <a:t>泰姬陵位于印度北部，建于</a:t>
              </a:r>
              <a:r>
                <a:rPr lang="en-US" altLang="zh-CN" sz="3200" b="1">
                  <a:latin typeface="黑体" panose="02010609060101010101" pitchFamily="2" charset="-122"/>
                  <a:ea typeface="黑体" panose="02010609060101010101" pitchFamily="2" charset="-122"/>
                </a:rPr>
                <a:t>1632</a:t>
              </a:r>
              <a:r>
                <a:rPr lang="zh-CN" altLang="en-US" sz="3200" b="1">
                  <a:latin typeface="黑体" panose="02010609060101010101" pitchFamily="2" charset="-122"/>
                  <a:ea typeface="黑体" panose="02010609060101010101" pitchFamily="2" charset="-122"/>
                </a:rPr>
                <a:t>年，它体现了伊斯兰建筑风格，被誉为“世界七大建筑奇迹”之一。</a:t>
              </a:r>
              <a:endParaRPr lang="zh-CN" altLang="en-US" sz="32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sp>
        <p:nvSpPr>
          <p:cNvPr id="14353" name="矩形 14352"/>
          <p:cNvSpPr/>
          <p:nvPr/>
        </p:nvSpPr>
        <p:spPr>
          <a:xfrm>
            <a:off x="5292725" y="765175"/>
            <a:ext cx="3840163" cy="639763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斯里兰卡佛教建筑</a:t>
            </a:r>
            <a:endParaRPr lang="zh-CN" altLang="en-US" sz="3600" b="1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4354" name="文本框 14353"/>
          <p:cNvSpPr txBox="1"/>
          <p:nvPr/>
        </p:nvSpPr>
        <p:spPr>
          <a:xfrm>
            <a:off x="-36512" y="5518150"/>
            <a:ext cx="9217025" cy="1470025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lnSpc>
                <a:spcPct val="125000"/>
              </a:lnSpc>
            </a:pPr>
            <a:r>
              <a:rPr lang="en-US" altLang="zh-CN" sz="3600" b="1">
                <a:latin typeface="黑体" panose="02010609060101010101" pitchFamily="2" charset="-122"/>
                <a:ea typeface="黑体" panose="02010609060101010101" pitchFamily="2" charset="-122"/>
              </a:rPr>
              <a:t>    </a:t>
            </a:r>
            <a:r>
              <a:rPr lang="zh-CN" altLang="en-US" sz="3600" b="1">
                <a:latin typeface="黑体" panose="02010609060101010101" pitchFamily="2" charset="-122"/>
                <a:ea typeface="黑体" panose="02010609060101010101" pitchFamily="2" charset="-122"/>
              </a:rPr>
              <a:t>佛教发源于古印度，目前佛教主要流传于斯里兰卡和不丹。</a:t>
            </a:r>
            <a:endParaRPr lang="zh-CN" altLang="en-US" sz="3600" b="1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ldLvl="0" animBg="1"/>
      <p:bldP spid="14340" grpId="0"/>
      <p:bldP spid="14343" grpId="0" bldLvl="0" animBg="1"/>
      <p:bldP spid="14344" grpId="1" bldLvl="0" animBg="1"/>
      <p:bldP spid="14343" grpId="1" bldLvl="0" animBg="1"/>
      <p:bldP spid="14344" grpId="2" bldLvl="0" animBg="1"/>
      <p:bldP spid="14353" grpId="0" bldLvl="0" animBg="1"/>
      <p:bldP spid="14354" grpId="1" bldLvl="0" animBg="1"/>
      <p:bldP spid="14353" grpId="1" bldLvl="0" animBg="1"/>
      <p:bldP spid="14354" grpId="2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0481" name="矩形 15361"/>
          <p:cNvSpPr/>
          <p:nvPr/>
        </p:nvSpPr>
        <p:spPr>
          <a:xfrm>
            <a:off x="-36512" y="692150"/>
            <a:ext cx="9144000" cy="6165850"/>
          </a:xfrm>
          <a:prstGeom prst="rect">
            <a:avLst/>
          </a:prstGeom>
          <a:blipFill rotWithShape="1">
            <a:blip r:embed="rId1">
              <a:alphaModFix amt="25000"/>
            </a:blip>
            <a:stretch>
              <a:fillRect/>
            </a:stretch>
          </a:blip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2" name="Text Box 5"/>
          <p:cNvSpPr txBox="1"/>
          <p:nvPr/>
        </p:nvSpPr>
        <p:spPr>
          <a:xfrm>
            <a:off x="0" y="44450"/>
            <a:ext cx="521970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40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四、人口与经济</a:t>
            </a:r>
            <a:endParaRPr lang="zh-CN" altLang="en-US" sz="40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graphicFrame>
        <p:nvGraphicFramePr>
          <p:cNvPr id="15364" name="表格 15363"/>
          <p:cNvGraphicFramePr/>
          <p:nvPr/>
        </p:nvGraphicFramePr>
        <p:xfrm>
          <a:off x="1619250" y="1701800"/>
          <a:ext cx="6335713" cy="3657600"/>
        </p:xfrm>
        <a:graphic>
          <a:graphicData uri="http://schemas.openxmlformats.org/drawingml/2006/table">
            <a:tbl>
              <a:tblPr/>
              <a:tblGrid>
                <a:gridCol w="1871663"/>
                <a:gridCol w="2232025"/>
                <a:gridCol w="2232025"/>
              </a:tblGrid>
              <a:tr h="45720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南亚国家</a:t>
                      </a:r>
                      <a:endParaRPr lang="zh-CN" altLang="en-US" sz="2400" b="1"/>
                    </a:p>
                  </a:txBody>
                  <a:tcPr vert="horz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/>
                        <a:t>2009</a:t>
                      </a:r>
                      <a:r>
                        <a:rPr lang="zh-CN" altLang="en-US" sz="2400" b="1"/>
                        <a:t>年人口</a:t>
                      </a:r>
                      <a:endParaRPr lang="zh-CN" altLang="en-US" sz="2400" b="1"/>
                    </a:p>
                  </a:txBody>
                  <a:tcPr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世界人口排名</a:t>
                      </a:r>
                      <a:endParaRPr lang="zh-CN" altLang="en-US" sz="2400" b="1"/>
                    </a:p>
                  </a:txBody>
                  <a:tcPr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印度</a:t>
                      </a:r>
                      <a:endParaRPr lang="zh-CN" altLang="en-US" sz="2400" b="1"/>
                    </a:p>
                  </a:txBody>
                  <a:tcPr vert="horz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/>
                        <a:t>11.66</a:t>
                      </a:r>
                      <a:r>
                        <a:rPr lang="zh-CN" altLang="en-US" sz="2400" b="1"/>
                        <a:t>亿</a:t>
                      </a:r>
                      <a:endParaRPr lang="zh-CN" altLang="en-US" sz="2400" b="1"/>
                    </a:p>
                  </a:txBody>
                  <a:tcPr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第</a:t>
                      </a:r>
                      <a:r>
                        <a:rPr lang="en-US" altLang="zh-CN" sz="2400" b="1"/>
                        <a:t>2</a:t>
                      </a:r>
                      <a:r>
                        <a:rPr lang="zh-CN" altLang="en-US" sz="2400" b="1"/>
                        <a:t>位</a:t>
                      </a:r>
                      <a:endParaRPr lang="zh-CN" altLang="en-US" sz="2400" b="1"/>
                    </a:p>
                  </a:txBody>
                  <a:tcPr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巴基斯坦</a:t>
                      </a:r>
                      <a:endParaRPr lang="zh-CN" altLang="en-US" sz="2400" b="1"/>
                    </a:p>
                  </a:txBody>
                  <a:tcPr vert="horz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/>
                        <a:t>1.76</a:t>
                      </a:r>
                      <a:endParaRPr lang="zh-CN" altLang="en-US" sz="2400" b="1"/>
                    </a:p>
                  </a:txBody>
                  <a:tcPr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第</a:t>
                      </a:r>
                      <a:r>
                        <a:rPr lang="en-US" altLang="zh-CN" sz="2400" b="1"/>
                        <a:t>6</a:t>
                      </a:r>
                      <a:r>
                        <a:rPr lang="zh-CN" altLang="en-US" sz="2400" b="1"/>
                        <a:t>位</a:t>
                      </a:r>
                      <a:endParaRPr lang="zh-CN" altLang="en-US" sz="2400" b="1"/>
                    </a:p>
                  </a:txBody>
                  <a:tcPr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孟加拉国</a:t>
                      </a:r>
                      <a:endParaRPr lang="zh-CN" altLang="en-US" sz="2400" b="1"/>
                    </a:p>
                  </a:txBody>
                  <a:tcPr vert="horz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/>
                        <a:t>1.60</a:t>
                      </a:r>
                      <a:endParaRPr lang="zh-CN" altLang="en-US" sz="2400" b="1"/>
                    </a:p>
                  </a:txBody>
                  <a:tcPr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第</a:t>
                      </a:r>
                      <a:r>
                        <a:rPr lang="en-US" altLang="zh-CN" sz="2400" b="1"/>
                        <a:t>7</a:t>
                      </a:r>
                      <a:r>
                        <a:rPr lang="zh-CN" altLang="en-US" sz="2400" b="1"/>
                        <a:t>位</a:t>
                      </a:r>
                      <a:endParaRPr lang="zh-CN" altLang="en-US" sz="2400" b="1"/>
                    </a:p>
                  </a:txBody>
                  <a:tcPr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尼泊尔</a:t>
                      </a:r>
                      <a:endParaRPr lang="zh-CN" altLang="en-US" sz="2400" b="1"/>
                    </a:p>
                  </a:txBody>
                  <a:tcPr vert="horz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/>
                        <a:t>0.29</a:t>
                      </a:r>
                      <a:r>
                        <a:rPr lang="zh-CN" altLang="en-US" sz="2400" b="1"/>
                        <a:t>亿</a:t>
                      </a:r>
                      <a:endParaRPr lang="zh-CN" altLang="en-US" sz="2400" b="1"/>
                    </a:p>
                  </a:txBody>
                  <a:tcPr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第</a:t>
                      </a:r>
                      <a:r>
                        <a:rPr lang="en-US" altLang="zh-CN" sz="2400" b="1"/>
                        <a:t>43</a:t>
                      </a:r>
                      <a:r>
                        <a:rPr lang="zh-CN" altLang="en-US" sz="2400" b="1"/>
                        <a:t>位</a:t>
                      </a:r>
                      <a:endParaRPr lang="zh-CN" altLang="en-US" sz="2400" b="1"/>
                    </a:p>
                  </a:txBody>
                  <a:tcPr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斯里兰卡</a:t>
                      </a:r>
                      <a:endParaRPr lang="zh-CN" altLang="en-US" sz="2400" b="1"/>
                    </a:p>
                  </a:txBody>
                  <a:tcPr vert="horz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/>
                        <a:t>0.21</a:t>
                      </a:r>
                      <a:r>
                        <a:rPr lang="zh-CN" altLang="en-US" sz="2400" b="1"/>
                        <a:t>亿</a:t>
                      </a:r>
                      <a:endParaRPr lang="zh-CN" altLang="en-US" sz="2400" b="1"/>
                    </a:p>
                  </a:txBody>
                  <a:tcPr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第</a:t>
                      </a:r>
                      <a:r>
                        <a:rPr lang="en-US" altLang="zh-CN" sz="2400" b="1"/>
                        <a:t>53</a:t>
                      </a:r>
                      <a:r>
                        <a:rPr lang="zh-CN" altLang="en-US" sz="2400" b="1"/>
                        <a:t>位</a:t>
                      </a:r>
                      <a:endParaRPr lang="zh-CN" altLang="en-US" sz="2400" b="1"/>
                    </a:p>
                  </a:txBody>
                  <a:tcPr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不丹</a:t>
                      </a:r>
                      <a:endParaRPr lang="zh-CN" altLang="en-US" sz="2400" b="1"/>
                    </a:p>
                  </a:txBody>
                  <a:tcPr vert="horz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/>
                        <a:t>69</a:t>
                      </a:r>
                      <a:r>
                        <a:rPr lang="zh-CN" altLang="en-US" sz="2400" b="1"/>
                        <a:t>万</a:t>
                      </a:r>
                      <a:endParaRPr lang="zh-CN" altLang="en-US" sz="2400" b="1"/>
                    </a:p>
                  </a:txBody>
                  <a:tcPr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第</a:t>
                      </a:r>
                      <a:r>
                        <a:rPr lang="en-US" altLang="zh-CN" sz="2400" b="1"/>
                        <a:t>163</a:t>
                      </a:r>
                      <a:r>
                        <a:rPr lang="zh-CN" altLang="en-US" sz="2400" b="1"/>
                        <a:t>位</a:t>
                      </a:r>
                      <a:endParaRPr lang="zh-CN" altLang="en-US" sz="2400" b="1"/>
                    </a:p>
                  </a:txBody>
                  <a:tcPr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马尔代夫</a:t>
                      </a:r>
                      <a:endParaRPr lang="zh-CN" altLang="en-US" sz="2400" b="1"/>
                    </a:p>
                  </a:txBody>
                  <a:tcPr vert="horz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/>
                        <a:t>40</a:t>
                      </a:r>
                      <a:r>
                        <a:rPr lang="zh-CN" altLang="en-US" sz="2400" b="1"/>
                        <a:t>万</a:t>
                      </a:r>
                      <a:endParaRPr lang="zh-CN" altLang="en-US" sz="2400" b="1"/>
                    </a:p>
                  </a:txBody>
                  <a:tcPr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/>
                        <a:t>第</a:t>
                      </a:r>
                      <a:r>
                        <a:rPr lang="en-US" altLang="zh-CN" sz="2400" b="1"/>
                        <a:t>174</a:t>
                      </a:r>
                      <a:r>
                        <a:rPr lang="zh-CN" altLang="en-US" sz="2400" b="1"/>
                        <a:t>位</a:t>
                      </a:r>
                      <a:endParaRPr lang="zh-CN" altLang="en-US" sz="2400" b="1"/>
                    </a:p>
                  </a:txBody>
                  <a:tcPr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410" name="文本框 15409"/>
          <p:cNvSpPr txBox="1"/>
          <p:nvPr/>
        </p:nvSpPr>
        <p:spPr>
          <a:xfrm>
            <a:off x="179388" y="5373688"/>
            <a:ext cx="8856662" cy="140652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    南亚是世界人口分布密集地区之一，总人口超15亿，约占世界总人口的1/5。</a:t>
            </a:r>
            <a:endParaRPr lang="zh-CN" altLang="en-US" sz="3600" b="1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5411" name="文本框 15410"/>
          <p:cNvSpPr txBox="1"/>
          <p:nvPr/>
        </p:nvSpPr>
        <p:spPr>
          <a:xfrm>
            <a:off x="252413" y="836613"/>
            <a:ext cx="4464050" cy="6397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（一）人口特征</a:t>
            </a:r>
            <a:endParaRPr lang="zh-CN" altLang="en-US" sz="3600" b="1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10" grpId="0" bldLvl="0" animBg="1"/>
      <p:bldP spid="154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1505" name="矩形 16385"/>
          <p:cNvSpPr/>
          <p:nvPr/>
        </p:nvSpPr>
        <p:spPr>
          <a:xfrm>
            <a:off x="-36512" y="620713"/>
            <a:ext cx="9144000" cy="6165850"/>
          </a:xfrm>
          <a:prstGeom prst="rect">
            <a:avLst/>
          </a:prstGeom>
          <a:blipFill rotWithShape="1">
            <a:blip r:embed="rId1">
              <a:alphaModFix amt="25000"/>
            </a:blip>
            <a:stretch>
              <a:fillRect/>
            </a:stretch>
          </a:blip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1506" name="图片 163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28750"/>
            <a:ext cx="7380288" cy="5138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矩形 16387"/>
          <p:cNvSpPr/>
          <p:nvPr/>
        </p:nvSpPr>
        <p:spPr>
          <a:xfrm>
            <a:off x="2339975" y="117475"/>
            <a:ext cx="4754563" cy="7000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40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未来的人口第一大国</a:t>
            </a:r>
            <a:endParaRPr lang="zh-CN" altLang="en-US" sz="4000" b="1">
              <a:solidFill>
                <a:schemeClr val="tx2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2529" name="矩形 17409"/>
          <p:cNvSpPr/>
          <p:nvPr/>
        </p:nvSpPr>
        <p:spPr>
          <a:xfrm>
            <a:off x="0" y="692150"/>
            <a:ext cx="9144000" cy="6165850"/>
          </a:xfrm>
          <a:prstGeom prst="rect">
            <a:avLst/>
          </a:prstGeom>
          <a:blipFill rotWithShape="1">
            <a:blip r:embed="rId1">
              <a:alphaModFix amt="31998"/>
            </a:blip>
            <a:stretch>
              <a:fillRect/>
            </a:stretch>
          </a:blip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0" name="文本框 17410"/>
          <p:cNvSpPr txBox="1"/>
          <p:nvPr/>
        </p:nvSpPr>
        <p:spPr>
          <a:xfrm>
            <a:off x="-36512" y="0"/>
            <a:ext cx="5545137" cy="6397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（二）农业特征</a:t>
            </a:r>
            <a:endParaRPr lang="zh-CN" altLang="en-US" sz="3600" b="1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2" name="文本框 17411"/>
          <p:cNvSpPr txBox="1"/>
          <p:nvPr/>
        </p:nvSpPr>
        <p:spPr>
          <a:xfrm>
            <a:off x="323850" y="836613"/>
            <a:ext cx="8281988" cy="47545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（1）南亚各都是发展中国家，长期以来，经济以农业为主。</a:t>
            </a:r>
            <a:endParaRPr lang="zh-CN" altLang="en-US" sz="36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（2）种植业较发达，以种植水稻、小麦、黄麻、棉花为主。</a:t>
            </a:r>
            <a:endParaRPr lang="zh-CN" altLang="en-US" sz="36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（3）畜牧业也占据重要地位，大量饲养牛、羊等牲畜。</a:t>
            </a:r>
            <a:endParaRPr lang="zh-CN" altLang="en-US" sz="3600" b="1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12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12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charRg st="28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12">
                                            <p:txEl>
                                              <p:charRg st="28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412">
                                            <p:txEl>
                                              <p:charRg st="28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charRg st="56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412">
                                            <p:txEl>
                                              <p:charRg st="56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412">
                                            <p:txEl>
                                              <p:charRg st="56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6426" name="图片 316425" descr="575554_115905095776_2"/>
          <p:cNvPicPr>
            <a:picLocks noChangeAspect="1"/>
          </p:cNvPicPr>
          <p:nvPr/>
        </p:nvPicPr>
        <p:blipFill>
          <a:blip r:embed="rId1"/>
          <a:srcRect r="17265" b="6206"/>
          <a:stretch>
            <a:fillRect/>
          </a:stretch>
        </p:blipFill>
        <p:spPr>
          <a:xfrm>
            <a:off x="0" y="692150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6427" name="文本框 316426"/>
          <p:cNvSpPr txBox="1"/>
          <p:nvPr/>
        </p:nvSpPr>
        <p:spPr>
          <a:xfrm>
            <a:off x="1258888" y="5516563"/>
            <a:ext cx="6481762" cy="10160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南亚的农业以水稻种植为主，主要分布于印度东北部和西部沿海地区、孟加拉国西部。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6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27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8469" name="图片 318468" descr="9113862276422a98d7cae29c"/>
          <p:cNvPicPr>
            <a:picLocks noChangeAspect="1"/>
          </p:cNvPicPr>
          <p:nvPr/>
        </p:nvPicPr>
        <p:blipFill>
          <a:blip r:embed="rId1"/>
          <a:srcRect t="8447"/>
          <a:stretch>
            <a:fillRect/>
          </a:stretch>
        </p:blipFill>
        <p:spPr>
          <a:xfrm>
            <a:off x="0" y="639763"/>
            <a:ext cx="9144000" cy="6245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8470" name="文本框 318469"/>
          <p:cNvSpPr txBox="1"/>
          <p:nvPr/>
        </p:nvSpPr>
        <p:spPr>
          <a:xfrm>
            <a:off x="1258888" y="5516563"/>
            <a:ext cx="6481762" cy="10160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南亚小麦种植面积较大，主要分布于西北部干旱少雨地区。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8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7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44" name="图片 317443" descr="161387_182705072_2"/>
          <p:cNvPicPr>
            <a:picLocks noChangeAspect="1"/>
          </p:cNvPicPr>
          <p:nvPr/>
        </p:nvPicPr>
        <p:blipFill>
          <a:blip r:embed="rId1"/>
          <a:srcRect r="6250" b="15712"/>
          <a:stretch>
            <a:fillRect/>
          </a:stretch>
        </p:blipFill>
        <p:spPr>
          <a:xfrm>
            <a:off x="0" y="692150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45" name="文本框 317444"/>
          <p:cNvSpPr txBox="1"/>
          <p:nvPr/>
        </p:nvSpPr>
        <p:spPr>
          <a:xfrm>
            <a:off x="1258888" y="5516563"/>
            <a:ext cx="6481762" cy="5588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南亚的棉花主要分布于德干高原西部地区。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45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9493" name="图片 319492" descr="634196367212187500"/>
          <p:cNvPicPr>
            <a:picLocks noChangeAspect="1"/>
          </p:cNvPicPr>
          <p:nvPr/>
        </p:nvPicPr>
        <p:blipFill>
          <a:blip r:embed="rId1"/>
          <a:srcRect r="16727"/>
          <a:stretch>
            <a:fillRect/>
          </a:stretch>
        </p:blipFill>
        <p:spPr>
          <a:xfrm>
            <a:off x="0" y="692150"/>
            <a:ext cx="9144000" cy="6176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9494" name="文本框 319493"/>
          <p:cNvSpPr txBox="1"/>
          <p:nvPr/>
        </p:nvSpPr>
        <p:spPr>
          <a:xfrm>
            <a:off x="1330325" y="5516563"/>
            <a:ext cx="6481763" cy="10160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南亚是黄麻主要产区，以恒河下游地区种植面积最广。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9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4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文本框 18433"/>
          <p:cNvSpPr txBox="1"/>
          <p:nvPr/>
        </p:nvSpPr>
        <p:spPr>
          <a:xfrm>
            <a:off x="1908175" y="2205038"/>
            <a:ext cx="5256213" cy="23939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    打开地理图册25页看“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南亚农业分布图</a:t>
            </a: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”,说说主要农作物的分布地区。</a:t>
            </a:r>
            <a:endParaRPr lang="zh-CN" altLang="en-US" sz="3600" b="1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18435" name="组合 18434"/>
          <p:cNvGrpSpPr/>
          <p:nvPr/>
        </p:nvGrpSpPr>
        <p:grpSpPr>
          <a:xfrm>
            <a:off x="36513" y="-26987"/>
            <a:ext cx="9072562" cy="6837362"/>
            <a:chOff x="0" y="0"/>
            <a:chExt cx="14288" cy="10769"/>
          </a:xfrm>
        </p:grpSpPr>
        <p:pic>
          <p:nvPicPr>
            <p:cNvPr id="23555" name="图片 18435" descr="575554_115905095776_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" y="0"/>
              <a:ext cx="14287" cy="861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556" name="文本框 18436"/>
            <p:cNvSpPr txBox="1"/>
            <p:nvPr/>
          </p:nvSpPr>
          <p:spPr>
            <a:xfrm>
              <a:off x="0" y="7371"/>
              <a:ext cx="14288" cy="3398"/>
            </a:xfrm>
            <a:prstGeom prst="rect">
              <a:avLst/>
            </a:prstGeom>
            <a:solidFill>
              <a:srgbClr val="FFFF99"/>
            </a:solidFill>
            <a:ln w="9525" cap="flat" cmpd="sng">
              <a:solidFill>
                <a:srgbClr val="0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>
              <a:spAutoFit/>
            </a:bodyPr>
            <a:p>
              <a:pPr>
                <a:lnSpc>
                  <a:spcPct val="125000"/>
                </a:lnSpc>
              </a:pPr>
              <a:r>
                <a:rPr lang="zh-CN" altLang="en-US" sz="3600" b="1" dirty="0">
                  <a:latin typeface="黑体" panose="02010609060101010101" pitchFamily="2" charset="-122"/>
                  <a:ea typeface="黑体" panose="02010609060101010101" pitchFamily="2" charset="-122"/>
                </a:rPr>
                <a:t>   南亚的农业以水稻种植为主，主要分布于印度东北部和西部沿海地区、孟加拉国西部。</a:t>
              </a:r>
              <a:endPara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18438" name="组合 18437"/>
          <p:cNvGrpSpPr/>
          <p:nvPr/>
        </p:nvGrpSpPr>
        <p:grpSpPr>
          <a:xfrm>
            <a:off x="-36512" y="0"/>
            <a:ext cx="9180512" cy="6916738"/>
            <a:chOff x="0" y="0"/>
            <a:chExt cx="14457" cy="10893"/>
          </a:xfrm>
        </p:grpSpPr>
        <p:pic>
          <p:nvPicPr>
            <p:cNvPr id="23558" name="图片 18438" descr="9113862276422a98d7cae29c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4400" cy="983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559" name="文本框 18439"/>
            <p:cNvSpPr txBox="1"/>
            <p:nvPr/>
          </p:nvSpPr>
          <p:spPr>
            <a:xfrm>
              <a:off x="57" y="8575"/>
              <a:ext cx="14400" cy="2318"/>
            </a:xfrm>
            <a:prstGeom prst="rect">
              <a:avLst/>
            </a:prstGeom>
            <a:solidFill>
              <a:srgbClr val="FFFF99"/>
            </a:solidFill>
            <a:ln w="9525" cap="flat" cmpd="sng">
              <a:solidFill>
                <a:srgbClr val="0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>
              <a:spAutoFit/>
            </a:bodyPr>
            <a:p>
              <a:pPr>
                <a:lnSpc>
                  <a:spcPct val="125000"/>
                </a:lnSpc>
              </a:pPr>
              <a:r>
                <a:rPr lang="en-US" altLang="zh-CN" sz="3600" b="1">
                  <a:latin typeface="黑体" panose="02010609060101010101" pitchFamily="2" charset="-122"/>
                  <a:ea typeface="黑体" panose="02010609060101010101" pitchFamily="2" charset="-122"/>
                </a:rPr>
                <a:t>    </a:t>
              </a:r>
              <a:r>
                <a:rPr lang="zh-CN" altLang="en-US" sz="3600" b="1">
                  <a:latin typeface="黑体" panose="02010609060101010101" pitchFamily="2" charset="-122"/>
                  <a:ea typeface="黑体" panose="02010609060101010101" pitchFamily="2" charset="-122"/>
                </a:rPr>
                <a:t>南亚小麦种植面积较大，主要分布于西北部干旱少雨地区。</a:t>
              </a:r>
              <a:endParaRPr lang="zh-CN" altLang="en-US" sz="3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pic>
        <p:nvPicPr>
          <p:cNvPr id="18441" name="图片 18440" descr="161387_182705072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442" name="组合 18441"/>
          <p:cNvGrpSpPr/>
          <p:nvPr/>
        </p:nvGrpSpPr>
        <p:grpSpPr>
          <a:xfrm>
            <a:off x="-36512" y="44450"/>
            <a:ext cx="9180512" cy="6872288"/>
            <a:chOff x="0" y="0"/>
            <a:chExt cx="14457" cy="10822"/>
          </a:xfrm>
        </p:grpSpPr>
        <p:pic>
          <p:nvPicPr>
            <p:cNvPr id="23562" name="图片 18442" descr="63419636721218750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4400" cy="972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563" name="文本框 18443"/>
            <p:cNvSpPr txBox="1"/>
            <p:nvPr/>
          </p:nvSpPr>
          <p:spPr>
            <a:xfrm>
              <a:off x="57" y="8504"/>
              <a:ext cx="14401" cy="2318"/>
            </a:xfrm>
            <a:prstGeom prst="rect">
              <a:avLst/>
            </a:prstGeom>
            <a:solidFill>
              <a:srgbClr val="FFFF99"/>
            </a:solidFill>
            <a:ln w="9525" cap="flat" cmpd="sng">
              <a:solidFill>
                <a:srgbClr val="0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>
              <a:spAutoFit/>
            </a:bodyPr>
            <a:p>
              <a:pPr>
                <a:lnSpc>
                  <a:spcPct val="125000"/>
                </a:lnSpc>
              </a:pPr>
              <a:r>
                <a:rPr lang="en-US" altLang="zh-CN" sz="3600" b="1">
                  <a:latin typeface="黑体" panose="02010609060101010101" pitchFamily="2" charset="-122"/>
                  <a:ea typeface="黑体" panose="02010609060101010101" pitchFamily="2" charset="-122"/>
                </a:rPr>
                <a:t>    </a:t>
              </a:r>
              <a:r>
                <a:rPr lang="zh-CN" altLang="en-US" sz="3600" b="1">
                  <a:latin typeface="黑体" panose="02010609060101010101" pitchFamily="2" charset="-122"/>
                  <a:ea typeface="黑体" panose="02010609060101010101" pitchFamily="2" charset="-122"/>
                </a:rPr>
                <a:t>南亚是黄麻主要产区，以恒河下游地区种植面积最广。</a:t>
              </a:r>
              <a:endParaRPr lang="zh-CN" altLang="en-US" sz="3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18445" name="组合 18444"/>
          <p:cNvGrpSpPr/>
          <p:nvPr/>
        </p:nvGrpSpPr>
        <p:grpSpPr>
          <a:xfrm>
            <a:off x="-36512" y="-26987"/>
            <a:ext cx="9180512" cy="6910387"/>
            <a:chOff x="0" y="0"/>
            <a:chExt cx="14457" cy="10882"/>
          </a:xfrm>
        </p:grpSpPr>
        <p:pic>
          <p:nvPicPr>
            <p:cNvPr id="23565" name="图片 18445" descr="11022222238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" y="0"/>
              <a:ext cx="14400" cy="971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566" name="文本框 18446"/>
            <p:cNvSpPr txBox="1"/>
            <p:nvPr/>
          </p:nvSpPr>
          <p:spPr>
            <a:xfrm>
              <a:off x="0" y="7484"/>
              <a:ext cx="14456" cy="3398"/>
            </a:xfrm>
            <a:prstGeom prst="rect">
              <a:avLst/>
            </a:prstGeom>
            <a:solidFill>
              <a:srgbClr val="FFFF99"/>
            </a:solidFill>
            <a:ln w="9525" cap="flat" cmpd="sng">
              <a:solidFill>
                <a:srgbClr val="0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>
              <a:spAutoFit/>
            </a:bodyPr>
            <a:p>
              <a:pPr>
                <a:lnSpc>
                  <a:spcPct val="125000"/>
                </a:lnSpc>
              </a:pPr>
              <a:r>
                <a:rPr lang="en-US" altLang="zh-CN" sz="3600" b="1">
                  <a:latin typeface="黑体" panose="02010609060101010101" pitchFamily="2" charset="-122"/>
                  <a:ea typeface="黑体" panose="02010609060101010101" pitchFamily="2" charset="-122"/>
                </a:rPr>
                <a:t>    </a:t>
              </a:r>
              <a:r>
                <a:rPr lang="zh-CN" altLang="en-US" sz="3600" b="1">
                  <a:latin typeface="黑体" panose="02010609060101010101" pitchFamily="2" charset="-122"/>
                  <a:ea typeface="黑体" panose="02010609060101010101" pitchFamily="2" charset="-122"/>
                </a:rPr>
                <a:t>南亚是世界上出产茶叶较多的地区，是茶叶主要出口地区。茶叶主要分布在斯里兰卡和印度东北部。</a:t>
              </a:r>
              <a:endParaRPr lang="zh-CN" altLang="en-US" sz="36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sp>
        <p:nvSpPr>
          <p:cNvPr id="18448" name="文本框 18447"/>
          <p:cNvSpPr txBox="1"/>
          <p:nvPr/>
        </p:nvSpPr>
        <p:spPr>
          <a:xfrm>
            <a:off x="-36512" y="6021388"/>
            <a:ext cx="9180512" cy="785812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lnSpc>
                <a:spcPct val="125000"/>
              </a:lnSpc>
            </a:pPr>
            <a:r>
              <a:rPr lang="en-US" altLang="zh-CN" sz="3600" b="1"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r>
              <a:rPr lang="zh-CN" altLang="en-US" sz="3600" b="1">
                <a:latin typeface="黑体" panose="02010609060101010101" pitchFamily="2" charset="-122"/>
                <a:ea typeface="黑体" panose="02010609060101010101" pitchFamily="2" charset="-122"/>
              </a:rPr>
              <a:t>南亚的棉花主要分布于德干高原西部地区。</a:t>
            </a:r>
            <a:endParaRPr lang="zh-CN" altLang="en-US" sz="3600" b="1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8" grpId="1" bldLvl="0" animBg="1"/>
      <p:bldP spid="18448" grpId="2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097" name="文本框 5122"/>
          <p:cNvSpPr txBox="1"/>
          <p:nvPr/>
        </p:nvSpPr>
        <p:spPr>
          <a:xfrm>
            <a:off x="247650" y="1285875"/>
            <a:ext cx="8885238" cy="36347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3200" b="1"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3200" b="1"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zh-CN" altLang="en-US" sz="3200" b="1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运用地图描述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南亚的</a:t>
            </a:r>
            <a:r>
              <a:rPr lang="zh-CN" altLang="en-US" sz="3200" b="1" dirty="0">
                <a:latin typeface="黑体" panose="02010609060101010101" pitchFamily="2" charset="-122"/>
                <a:ea typeface="黑体" panose="02010609060101010101" pitchFamily="2" charset="-122"/>
              </a:rPr>
              <a:t>国家。</a:t>
            </a:r>
            <a:endParaRPr lang="zh-CN" altLang="en-US" sz="3200" b="1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3200" b="1"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r>
              <a:rPr lang="zh-CN" altLang="en-US" sz="3200" b="1">
                <a:latin typeface="黑体" panose="02010609060101010101" pitchFamily="2" charset="-122"/>
                <a:ea typeface="黑体" panose="02010609060101010101" pitchFamily="2" charset="-122"/>
              </a:rPr>
              <a:t>、能说出南亚的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气候特征</a:t>
            </a:r>
            <a:r>
              <a:rPr lang="zh-CN" altLang="en-US" sz="3200" b="1">
                <a:latin typeface="黑体" panose="02010609060101010101" pitchFamily="2" charset="-122"/>
                <a:ea typeface="黑体" panose="02010609060101010101" pitchFamily="2" charset="-122"/>
              </a:rPr>
              <a:t>，并会</a:t>
            </a:r>
            <a:r>
              <a:rPr lang="zh-CN" altLang="en-US" sz="3200" b="1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分析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西南季风</a:t>
            </a:r>
            <a:r>
              <a:rPr lang="zh-CN" altLang="en-US" sz="3200" b="1">
                <a:latin typeface="黑体" panose="02010609060101010101" pitchFamily="2" charset="-122"/>
                <a:ea typeface="黑体" panose="02010609060101010101" pitchFamily="2" charset="-122"/>
              </a:rPr>
              <a:t>对农业</a:t>
            </a:r>
            <a:r>
              <a:rPr lang="zh-CN" altLang="en-US" sz="3200" b="1" dirty="0">
                <a:latin typeface="黑体" panose="02010609060101010101" pitchFamily="2" charset="-122"/>
                <a:ea typeface="黑体" panose="02010609060101010101" pitchFamily="2" charset="-122"/>
              </a:rPr>
              <a:t>的影响。</a:t>
            </a:r>
            <a:endParaRPr lang="zh-CN" altLang="en-US" sz="32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latin typeface="黑体" panose="02010609060101010101" pitchFamily="2" charset="-122"/>
                <a:ea typeface="黑体" panose="02010609060101010101" pitchFamily="2" charset="-122"/>
              </a:rPr>
              <a:t>3</a:t>
            </a:r>
            <a:r>
              <a:rPr lang="zh-CN" altLang="en-US" sz="3200" b="1" dirty="0">
                <a:latin typeface="黑体" panose="02010609060101010101" pitchFamily="2" charset="-122"/>
                <a:ea typeface="黑体" panose="02010609060101010101" pitchFamily="2" charset="-122"/>
              </a:rPr>
              <a:t>.运用地图说明南亚的人口分布、工农业生产特点。</a:t>
            </a:r>
            <a:endParaRPr lang="zh-CN" altLang="en-US" sz="32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sz="3200" b="1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098" name="文本框 1"/>
          <p:cNvSpPr txBox="1"/>
          <p:nvPr/>
        </p:nvSpPr>
        <p:spPr>
          <a:xfrm>
            <a:off x="1827213" y="285750"/>
            <a:ext cx="5489575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b="1">
                <a:latin typeface="黑体" panose="02010609060101010101" pitchFamily="2" charset="-122"/>
                <a:ea typeface="黑体" panose="02010609060101010101" pitchFamily="2" charset="-122"/>
              </a:rPr>
              <a:t>学习目标</a:t>
            </a:r>
            <a:endParaRPr lang="zh-CN" altLang="en-US" sz="4400" b="1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9493" name="图片 319492" descr="634196367212187500"/>
          <p:cNvPicPr>
            <a:picLocks noChangeAspect="1"/>
          </p:cNvPicPr>
          <p:nvPr/>
        </p:nvPicPr>
        <p:blipFill>
          <a:blip r:embed="rId1"/>
          <a:srcRect r="16727"/>
          <a:stretch>
            <a:fillRect/>
          </a:stretch>
        </p:blipFill>
        <p:spPr>
          <a:xfrm>
            <a:off x="0" y="692150"/>
            <a:ext cx="9144000" cy="6176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9494" name="文本框 319493"/>
          <p:cNvSpPr txBox="1"/>
          <p:nvPr/>
        </p:nvSpPr>
        <p:spPr>
          <a:xfrm>
            <a:off x="1330325" y="5516563"/>
            <a:ext cx="6481763" cy="10160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南亚是黄麻主要产区，以恒河下游地区种植面积最广。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9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4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9458" name="内容占位符 19457"/>
          <p:cNvGraphicFramePr/>
          <p:nvPr>
            <p:ph sz="half" idx="1"/>
          </p:nvPr>
        </p:nvGraphicFramePr>
        <p:xfrm>
          <a:off x="-7937" y="55563"/>
          <a:ext cx="9144000" cy="6650038"/>
        </p:xfrm>
        <a:graphic>
          <a:graphicData uri="http://schemas.openxmlformats.org/drawingml/2006/table">
            <a:tbl>
              <a:tblPr/>
              <a:tblGrid>
                <a:gridCol w="1547813"/>
                <a:gridCol w="2957512"/>
                <a:gridCol w="4638675"/>
              </a:tblGrid>
              <a:tr h="944563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3200" b="1">
                          <a:ea typeface="黑体" panose="02010609060101010101" pitchFamily="2" charset="-122"/>
                        </a:rPr>
                        <a:t>农作物</a:t>
                      </a:r>
                      <a:endParaRPr lang="zh-CN" altLang="en-US" sz="3200" b="1">
                        <a:ea typeface="黑体" panose="02010609060101010101" pitchFamily="2" charset="-122"/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3600" b="1">
                          <a:ea typeface="黑体" panose="02010609060101010101" pitchFamily="2" charset="-122"/>
                        </a:rPr>
                        <a:t>分布</a:t>
                      </a:r>
                      <a:endParaRPr lang="zh-CN" altLang="en-US" sz="3600" b="1">
                        <a:ea typeface="黑体" panose="02010609060101010101" pitchFamily="2" charset="-122"/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3600" b="1">
                          <a:ea typeface="黑体" panose="02010609060101010101" pitchFamily="2" charset="-122"/>
                        </a:rPr>
                        <a:t>与地形、气候关系</a:t>
                      </a:r>
                      <a:endParaRPr lang="zh-CN" altLang="en-US" sz="3600" b="1">
                        <a:ea typeface="黑体" panose="02010609060101010101" pitchFamily="2" charset="-122"/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51012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3600" b="1">
                          <a:ea typeface="黑体" panose="02010609060101010101" pitchFamily="2" charset="-122"/>
                        </a:rPr>
                        <a:t>水稻</a:t>
                      </a:r>
                      <a:endParaRPr lang="zh-CN" altLang="en-US" sz="3600" b="1">
                        <a:ea typeface="黑体" panose="02010609060101010101" pitchFamily="2" charset="-122"/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3600" dirty="0"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3600" dirty="0"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635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3600" b="1">
                          <a:ea typeface="黑体" panose="02010609060101010101" pitchFamily="2" charset="-122"/>
                        </a:rPr>
                        <a:t>小麦</a:t>
                      </a:r>
                      <a:endParaRPr lang="zh-CN" altLang="en-US" sz="3600" b="1">
                        <a:ea typeface="黑体" panose="02010609060101010101" pitchFamily="2" charset="-122"/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3600" dirty="0"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3600" dirty="0"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3985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3600" b="1">
                          <a:ea typeface="黑体" panose="02010609060101010101" pitchFamily="2" charset="-122"/>
                        </a:rPr>
                        <a:t>棉花</a:t>
                      </a:r>
                      <a:endParaRPr lang="zh-CN" altLang="en-US" sz="3600" b="1">
                        <a:ea typeface="黑体" panose="02010609060101010101" pitchFamily="2" charset="-122"/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3600" dirty="0"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338263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3600" b="1">
                          <a:ea typeface="黑体" panose="02010609060101010101" pitchFamily="2" charset="-122"/>
                        </a:rPr>
                        <a:t>黄麻</a:t>
                      </a:r>
                      <a:endParaRPr lang="zh-CN" altLang="en-US" sz="3600" b="1">
                        <a:ea typeface="黑体" panose="02010609060101010101" pitchFamily="2" charset="-122"/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3600" dirty="0"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3600" dirty="0"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485" name="Text Box 56"/>
          <p:cNvSpPr txBox="1"/>
          <p:nvPr/>
        </p:nvSpPr>
        <p:spPr>
          <a:xfrm>
            <a:off x="1611313" y="990600"/>
            <a:ext cx="3124200" cy="17383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印度东北部和西部沿海，孟加拉国西部</a:t>
            </a:r>
            <a:endParaRPr lang="zh-CN" altLang="en-US" sz="36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9486" name="Text Box 57"/>
          <p:cNvSpPr txBox="1"/>
          <p:nvPr/>
        </p:nvSpPr>
        <p:spPr>
          <a:xfrm>
            <a:off x="4924425" y="1495425"/>
            <a:ext cx="4297363" cy="6397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平原地形，降水充足</a:t>
            </a:r>
            <a:endParaRPr lang="zh-CN" altLang="en-US" sz="36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9487" name="Text Box 58"/>
          <p:cNvSpPr txBox="1"/>
          <p:nvPr/>
        </p:nvSpPr>
        <p:spPr>
          <a:xfrm>
            <a:off x="2043113" y="3006725"/>
            <a:ext cx="1554162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西北部</a:t>
            </a:r>
            <a:endParaRPr lang="zh-CN" altLang="en-US" sz="36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9488" name="Text Box 59"/>
          <p:cNvSpPr txBox="1"/>
          <p:nvPr/>
        </p:nvSpPr>
        <p:spPr>
          <a:xfrm>
            <a:off x="1468438" y="4303713"/>
            <a:ext cx="2925762" cy="6397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德干高原西部</a:t>
            </a:r>
            <a:endParaRPr lang="zh-CN" altLang="en-US" sz="36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9489" name="Text Box 60"/>
          <p:cNvSpPr txBox="1"/>
          <p:nvPr/>
        </p:nvSpPr>
        <p:spPr>
          <a:xfrm>
            <a:off x="1611313" y="5743575"/>
            <a:ext cx="2925762" cy="6397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恒河下游地区</a:t>
            </a:r>
            <a:endParaRPr lang="zh-CN" altLang="en-US" sz="36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9490" name="Text Box 62"/>
          <p:cNvSpPr txBox="1"/>
          <p:nvPr/>
        </p:nvSpPr>
        <p:spPr>
          <a:xfrm>
            <a:off x="4716463" y="3141663"/>
            <a:ext cx="4176712" cy="17367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小麦、棉花耐旱。</a:t>
            </a:r>
            <a:endParaRPr lang="zh-CN" altLang="en-US" sz="36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36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地面起伏平缓，降水较少，日照充足</a:t>
            </a:r>
            <a:endParaRPr lang="zh-CN" altLang="en-US" sz="36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9491" name="Text Box 63"/>
          <p:cNvSpPr txBox="1"/>
          <p:nvPr/>
        </p:nvSpPr>
        <p:spPr>
          <a:xfrm>
            <a:off x="4716463" y="5661025"/>
            <a:ext cx="4297362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地势低平，气候湿热</a:t>
            </a:r>
            <a:endParaRPr lang="zh-CN" altLang="en-US" sz="36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85" grpId="0"/>
      <p:bldP spid="19486" grpId="0"/>
      <p:bldP spid="19487" grpId="0"/>
      <p:bldP spid="19488" grpId="0"/>
      <p:bldP spid="19489" grpId="0"/>
      <p:bldP spid="19490" grpId="0"/>
      <p:bldP spid="1949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07" name="图片 307206" descr="1_201202251437361g6rp"/>
          <p:cNvPicPr>
            <a:picLocks noChangeAspect="1"/>
          </p:cNvPicPr>
          <p:nvPr/>
        </p:nvPicPr>
        <p:blipFill>
          <a:blip r:embed="rId1"/>
          <a:srcRect b="7294"/>
          <a:stretch>
            <a:fillRect/>
          </a:stretch>
        </p:blipFill>
        <p:spPr>
          <a:xfrm>
            <a:off x="3778250" y="2978150"/>
            <a:ext cx="4897438" cy="3403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08" name="矩形 307207"/>
          <p:cNvSpPr/>
          <p:nvPr/>
        </p:nvSpPr>
        <p:spPr>
          <a:xfrm>
            <a:off x="1258888" y="981075"/>
            <a:ext cx="93345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zh-CN" altLang="en-US" sz="3600" b="1">
                <a:ln w="19050" cap="flat" cmpd="sng">
                  <a:solidFill>
                    <a:srgbClr val="99CC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阅读</a:t>
            </a:r>
            <a:endParaRPr lang="zh-CN" altLang="en-US" sz="3600" b="1">
              <a:ln w="19050" cap="flat" cmpd="sng">
                <a:solidFill>
                  <a:srgbClr val="99CCFF"/>
                </a:solidFill>
                <a:prstDash val="solid"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7209" name="文本框 307208"/>
          <p:cNvSpPr txBox="1"/>
          <p:nvPr/>
        </p:nvSpPr>
        <p:spPr>
          <a:xfrm>
            <a:off x="539750" y="1196975"/>
            <a:ext cx="8064500" cy="5121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125000"/>
              </a:lnSpc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印度的牛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    </a:t>
            </a: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在印度，牛受到尊敬。印度教将牛视为圣物，不得加以伤害。牛在街上能够自由地行走，在市场上可以随意吃东西。牛衰老时还有专</a:t>
            </a:r>
            <a:endParaRPr lang="zh-CN" altLang="en-US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人负责饲养。印度人</a:t>
            </a:r>
            <a:endParaRPr lang="zh-CN" altLang="en-US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把牛看做是幸福吉祥</a:t>
            </a:r>
            <a:endParaRPr lang="zh-CN" altLang="en-US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的象征，一年一度的</a:t>
            </a:r>
            <a:endParaRPr lang="zh-CN" altLang="en-US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“敬牛日”盛况空前。</a:t>
            </a:r>
            <a:endParaRPr lang="zh-CN" altLang="en-US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印度现有</a:t>
            </a:r>
            <a:r>
              <a:rPr lang="en-US" altLang="zh-CN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2</a:t>
            </a: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亿多头牛，</a:t>
            </a:r>
            <a:endParaRPr lang="zh-CN" altLang="en-US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是世界上拥有牛最多</a:t>
            </a:r>
            <a:endParaRPr lang="zh-CN" altLang="en-US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的国家。</a:t>
            </a:r>
            <a:endParaRPr lang="zh-CN" altLang="en-US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2323" name="文本框 312322"/>
          <p:cNvSpPr txBox="1"/>
          <p:nvPr/>
        </p:nvSpPr>
        <p:spPr>
          <a:xfrm>
            <a:off x="468313" y="1839913"/>
            <a:ext cx="2808287" cy="3749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5000"/>
              </a:lnSpc>
            </a:pPr>
            <a:r>
              <a:rPr lang="en-US" altLang="zh-CN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  </a:t>
            </a: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印度是南亚经济发展最快的国家，工业门类齐全。</a:t>
            </a:r>
            <a:endParaRPr lang="zh-CN" altLang="en-US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  近</a:t>
            </a:r>
            <a:r>
              <a:rPr lang="en-US" altLang="zh-CN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20</a:t>
            </a: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多年来，印度的信息技术、生物技术以及航空航天等高科技产业发展迅速。</a:t>
            </a:r>
            <a:endParaRPr lang="zh-CN" altLang="en-US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pic>
        <p:nvPicPr>
          <p:cNvPr id="312324" name="图片 312323" descr="印度工业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5375" y="908050"/>
            <a:ext cx="4903788" cy="5616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3347" name="图片 313346" descr="7-20班加罗尔甲骨文公司"/>
          <p:cNvPicPr>
            <a:picLocks noChangeAspect="1"/>
          </p:cNvPicPr>
          <p:nvPr/>
        </p:nvPicPr>
        <p:blipFill>
          <a:blip r:embed="rId1"/>
          <a:srcRect b="20186"/>
          <a:stretch>
            <a:fillRect/>
          </a:stretch>
        </p:blipFill>
        <p:spPr>
          <a:xfrm>
            <a:off x="4356100" y="3429000"/>
            <a:ext cx="4535488" cy="3024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3348" name="矩形 313347"/>
          <p:cNvSpPr/>
          <p:nvPr/>
        </p:nvSpPr>
        <p:spPr>
          <a:xfrm>
            <a:off x="1258888" y="981075"/>
            <a:ext cx="93345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zh-CN" altLang="en-US" sz="3600" b="1">
                <a:ln w="19050" cap="flat" cmpd="sng">
                  <a:solidFill>
                    <a:srgbClr val="99CC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阅读</a:t>
            </a:r>
            <a:endParaRPr lang="zh-CN" altLang="en-US" sz="3600" b="1">
              <a:ln w="19050" cap="flat" cmpd="sng">
                <a:solidFill>
                  <a:srgbClr val="99CCFF"/>
                </a:solidFill>
                <a:prstDash val="solid"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3349" name="文本框 313348"/>
          <p:cNvSpPr txBox="1"/>
          <p:nvPr/>
        </p:nvSpPr>
        <p:spPr>
          <a:xfrm>
            <a:off x="395288" y="908050"/>
            <a:ext cx="8064500" cy="5121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125000"/>
              </a:lnSpc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班加罗尔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>
              <a:lnSpc>
                <a:spcPct val="125000"/>
              </a:lnSpc>
            </a:pP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    </a:t>
            </a: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班加罗尔是印度南部城市，印度第三大城市，人口约</a:t>
            </a:r>
            <a:r>
              <a:rPr lang="en-US" altLang="zh-CN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650</a:t>
            </a: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万人。印度在</a:t>
            </a:r>
            <a:r>
              <a:rPr lang="en-US" altLang="zh-CN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1947</a:t>
            </a: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年独立以后，班加罗尔发展成重工业的中心。高科技公司在班加罗尔的成功建立使其成为印度信息科技的中心，俗称“印</a:t>
            </a:r>
            <a:endParaRPr lang="zh-CN" altLang="en-US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度硅谷”。班加罗尔是印</a:t>
            </a:r>
            <a:endParaRPr lang="zh-CN" altLang="en-US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度科技研究的枢纽，其中</a:t>
            </a:r>
            <a:endParaRPr lang="zh-CN" altLang="en-US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的印度科学学院是印度历</a:t>
            </a:r>
            <a:endParaRPr lang="zh-CN" altLang="en-US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史最为悠久的大学和研究</a:t>
            </a:r>
            <a:endParaRPr lang="zh-CN" altLang="en-US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所。 。</a:t>
            </a:r>
            <a:endParaRPr lang="zh-CN" altLang="en-US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6625" name="标题 18433"/>
          <p:cNvSpPr>
            <a:spLocks noGrp="1"/>
          </p:cNvSpPr>
          <p:nvPr>
            <p:ph type="title"/>
          </p:nvPr>
        </p:nvSpPr>
        <p:spPr>
          <a:xfrm>
            <a:off x="468313" y="44450"/>
            <a:ext cx="8229600" cy="1143000"/>
          </a:xfrm>
        </p:spPr>
        <p:txBody>
          <a:bodyPr anchor="ctr"/>
          <a:p>
            <a:r>
              <a:rPr lang="zh-CN" altLang="en-US" b="1" dirty="0">
                <a:ea typeface="黑体" panose="02010609060101010101" pitchFamily="2" charset="-122"/>
              </a:rPr>
              <a:t>课堂小结</a:t>
            </a:r>
            <a:endParaRPr lang="zh-CN" altLang="en-US" b="1" dirty="0">
              <a:ea typeface="黑体" panose="02010609060101010101" pitchFamily="2" charset="-122"/>
            </a:endParaRPr>
          </a:p>
        </p:txBody>
      </p:sp>
      <p:sp>
        <p:nvSpPr>
          <p:cNvPr id="26626" name="文本占位符 18434"/>
          <p:cNvSpPr>
            <a:spLocks noGrp="1"/>
          </p:cNvSpPr>
          <p:nvPr>
            <p:ph idx="1"/>
          </p:nvPr>
        </p:nvSpPr>
        <p:spPr>
          <a:xfrm>
            <a:off x="2268538" y="1412875"/>
            <a:ext cx="6119812" cy="5256213"/>
          </a:xfrm>
        </p:spPr>
        <p:txBody>
          <a:bodyPr anchor="t"/>
          <a:p>
            <a:pPr marL="1905" indent="-344805">
              <a:lnSpc>
                <a:spcPct val="120000"/>
              </a:lnSpc>
              <a:buNone/>
            </a:pP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一、国家</a:t>
            </a:r>
            <a:endParaRPr lang="zh-CN" altLang="en-US" sz="36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1905" indent="-344805">
              <a:lnSpc>
                <a:spcPct val="120000"/>
              </a:lnSpc>
              <a:buNone/>
            </a:pP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二、气候与农业</a:t>
            </a:r>
            <a:endParaRPr lang="zh-CN" altLang="en-US" sz="36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1905" indent="-344805">
              <a:lnSpc>
                <a:spcPct val="120000"/>
              </a:lnSpc>
              <a:buNone/>
            </a:pP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三、宗教与社会</a:t>
            </a:r>
            <a:endParaRPr lang="zh-CN" altLang="en-US" sz="36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1905" indent="-344805">
              <a:lnSpc>
                <a:spcPct val="120000"/>
              </a:lnSpc>
              <a:buNone/>
            </a:pP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四、人口与经济    </a:t>
            </a:r>
            <a:endParaRPr lang="zh-CN" altLang="en-US" sz="3600" b="1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6627" name="日期占位符 1"/>
          <p:cNvSpPr/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endParaRPr lang="zh-CN" alt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extBox 11"/>
          <p:cNvSpPr txBox="1"/>
          <p:nvPr/>
        </p:nvSpPr>
        <p:spPr>
          <a:xfrm>
            <a:off x="403225" y="1049338"/>
            <a:ext cx="5824538" cy="738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chemeClr val="accent5">
                    <a:lumMod val="75000"/>
                  </a:schemeClr>
                </a:solidFill>
                <a:latin typeface="华文新魏" pitchFamily="2" charset="-122"/>
                <a:ea typeface="华文新魏" pitchFamily="2" charset="-122"/>
                <a:cs typeface="+mn-cs"/>
              </a:rPr>
              <a:t>南亚地区包括哪些国家？</a:t>
            </a:r>
            <a:endParaRPr kumimoji="0" lang="zh-CN" altLang="en-US" sz="2800" b="1" kern="1200" cap="none" spc="0" normalizeH="0" baseline="0" noProof="0" dirty="0">
              <a:solidFill>
                <a:schemeClr val="accent5">
                  <a:lumMod val="75000"/>
                </a:schemeClr>
              </a:solidFill>
              <a:latin typeface="华文新魏" pitchFamily="2" charset="-122"/>
              <a:ea typeface="华文新魏" pitchFamily="2" charset="-122"/>
              <a:cs typeface="+mn-cs"/>
            </a:endParaRPr>
          </a:p>
        </p:txBody>
      </p:sp>
      <p:grpSp>
        <p:nvGrpSpPr>
          <p:cNvPr id="8195" name="组合 8"/>
          <p:cNvGrpSpPr/>
          <p:nvPr/>
        </p:nvGrpSpPr>
        <p:grpSpPr>
          <a:xfrm>
            <a:off x="7186613" y="179388"/>
            <a:ext cx="1643063" cy="641350"/>
            <a:chOff x="0" y="428604"/>
            <a:chExt cx="1643042" cy="642942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1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0" y="428604"/>
              <a:ext cx="1643042" cy="64294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TextBox 10"/>
            <p:cNvSpPr txBox="1"/>
            <p:nvPr/>
          </p:nvSpPr>
          <p:spPr>
            <a:xfrm>
              <a:off x="142844" y="571480"/>
              <a:ext cx="1428760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R="0" defTabSz="914400" fontAlgn="base">
                <a:buClrTx/>
                <a:buSzTx/>
                <a:buFontTx/>
                <a:buNone/>
                <a:defRPr/>
              </a:pPr>
              <a:r>
                <a:rPr kumimoji="0" lang="zh-CN" altLang="en-US" sz="2400" b="1" strike="noStrike" kern="1200" cap="none" spc="0" normalizeH="0" baseline="0" noProof="0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新课学习</a:t>
              </a:r>
              <a:endParaRPr kumimoji="0" lang="zh-CN" altLang="en-US" sz="2400" b="1" strike="noStrike" kern="1200" cap="none" spc="0" normalizeH="0" baseline="0" noProof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8196" name="Picture 1" descr="C:\Users\Administrator\AppData\Roaming\Tencent\Users\971573233\QQ\WinTemp\RichOle\DBJ]68KDJ]85~HQJWU%D`SR.png"/>
          <p:cNvPicPr>
            <a:picLocks noChangeAspect="1"/>
          </p:cNvPicPr>
          <p:nvPr/>
        </p:nvPicPr>
        <p:blipFill>
          <a:blip r:embed="rId2">
            <a:lum contrast="12000"/>
          </a:blip>
          <a:stretch>
            <a:fillRect/>
          </a:stretch>
        </p:blipFill>
        <p:spPr>
          <a:xfrm>
            <a:off x="514350" y="1862138"/>
            <a:ext cx="4841875" cy="4427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5651500" y="1547813"/>
            <a:ext cx="3313113" cy="4524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defTabSz="914400">
              <a:lnSpc>
                <a:spcPct val="150000"/>
              </a:lnSpc>
            </a:pPr>
            <a:r>
              <a:rPr lang="zh-CN" altLang="en-US" sz="3200" b="1" dirty="0">
                <a:solidFill>
                  <a:srgbClr val="0054A8"/>
                </a:solidFill>
                <a:latin typeface="华文楷体" pitchFamily="2" charset="-122"/>
                <a:ea typeface="华文楷体" pitchFamily="2" charset="-122"/>
              </a:rPr>
              <a:t>南亚地区包括的国家有印度、巴基斯坦、孟加拉国、尼泊尔、不丹、斯里兰卡、马尔代夫</a:t>
            </a:r>
            <a:r>
              <a:rPr lang="zh-CN" altLang="en-US" sz="2800" b="1" dirty="0">
                <a:solidFill>
                  <a:srgbClr val="0054A8"/>
                </a:solidFill>
                <a:latin typeface="华文楷体" pitchFamily="2" charset="-122"/>
                <a:ea typeface="华文楷体" pitchFamily="2" charset="-122"/>
              </a:rPr>
              <a:t>。</a:t>
            </a:r>
            <a:endParaRPr lang="zh-CN" altLang="en-US" sz="2800" b="1" dirty="0">
              <a:solidFill>
                <a:srgbClr val="0054A8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 rot="16200000">
            <a:off x="1932781" y="3661569"/>
            <a:ext cx="1571625" cy="500063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 rot="14769561">
            <a:off x="1466056" y="2102644"/>
            <a:ext cx="414338" cy="1425575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 rot="14903418">
            <a:off x="3784600" y="3259138"/>
            <a:ext cx="714375" cy="43180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 rot="17145811">
            <a:off x="3302794" y="2574131"/>
            <a:ext cx="360363" cy="86360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 rot="16200000">
            <a:off x="4135438" y="2719388"/>
            <a:ext cx="285750" cy="57150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 rot="16200000">
            <a:off x="3263106" y="4758531"/>
            <a:ext cx="373063" cy="1000125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 rot="16200000">
            <a:off x="1382713" y="5564188"/>
            <a:ext cx="1000125" cy="41910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ext Box 5"/>
          <p:cNvSpPr txBox="1"/>
          <p:nvPr/>
        </p:nvSpPr>
        <p:spPr>
          <a:xfrm>
            <a:off x="1673285" y="-35401"/>
            <a:ext cx="432048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defRPr/>
            </a:pPr>
            <a:r>
              <a:rPr kumimoji="0" lang="zh-CN" altLang="x-none" sz="4800" b="1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一</a:t>
            </a:r>
            <a:r>
              <a:rPr kumimoji="0" lang="en-US" altLang="x-none" sz="4800" b="1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.</a:t>
            </a:r>
            <a:r>
              <a:rPr kumimoji="0" lang="zh-CN" altLang="en-US" sz="4800" b="1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南亚国家</a:t>
            </a:r>
            <a:endParaRPr kumimoji="0" lang="zh-CN" altLang="en-US" sz="4800" b="1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" grpId="0"/>
      <p:bldP spid="17" grpId="0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217" name="组合 1"/>
          <p:cNvGrpSpPr/>
          <p:nvPr/>
        </p:nvGrpSpPr>
        <p:grpSpPr>
          <a:xfrm>
            <a:off x="0" y="500063"/>
            <a:ext cx="1643063" cy="642937"/>
            <a:chOff x="0" y="428604"/>
            <a:chExt cx="1643042" cy="642942"/>
          </a:xfrm>
        </p:grpSpPr>
        <p:pic>
          <p:nvPicPr>
            <p:cNvPr id="9218" name="Picture 2"/>
            <p:cNvPicPr>
              <a:picLocks noChangeAspect="1"/>
            </p:cNvPicPr>
            <p:nvPr/>
          </p:nvPicPr>
          <p:blipFill>
            <a:blip r:embed="rId1">
              <a:biLevel thresh="50000"/>
            </a:blip>
            <a:stretch>
              <a:fillRect/>
            </a:stretch>
          </p:blipFill>
          <p:spPr>
            <a:xfrm>
              <a:off x="0" y="428604"/>
              <a:ext cx="1643042" cy="642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219" name="TextBox 3"/>
            <p:cNvSpPr txBox="1"/>
            <p:nvPr/>
          </p:nvSpPr>
          <p:spPr>
            <a:xfrm>
              <a:off x="142844" y="571480"/>
              <a:ext cx="142876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rgbClr val="61942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拓展延伸</a:t>
              </a:r>
              <a:endParaRPr kumimoji="0" lang="zh-CN" altLang="en-US" sz="2400" b="1" i="0" u="none" strike="noStrike" kern="1200" cap="none" spc="0" normalizeH="0" baseline="0" noProof="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61942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9220" name="Picture 1" descr="C:\Users\Administrator\AppData\Roaming\Tencent\Users\971573233\QQ\WinTemp\RichOle\DBJ]68KDJ]85~HQJWU%D`S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1357313"/>
            <a:ext cx="4178300" cy="4857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椭圆 5"/>
          <p:cNvSpPr/>
          <p:nvPr/>
        </p:nvSpPr>
        <p:spPr>
          <a:xfrm rot="17931911">
            <a:off x="1928019" y="1372394"/>
            <a:ext cx="500063" cy="1000125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2124075" y="692150"/>
            <a:ext cx="1800225" cy="504825"/>
          </a:xfrm>
          <a:prstGeom prst="wedgeRoundRectCallout">
            <a:avLst>
              <a:gd name="adj1" fmla="val -46678"/>
              <a:gd name="adj2" fmla="val 168097"/>
              <a:gd name="adj3" fmla="val 1666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克什米尔</a:t>
            </a: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59338" y="1093788"/>
            <a:ext cx="4033837" cy="5264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克什米尔是南亚次大陆西北部（青藏高原西部和南亚北部的交界处）的一个</a:t>
            </a:r>
            <a:r>
              <a:rPr lang="zh-CN" altLang="en-US" sz="2800" b="1" dirty="0">
                <a:solidFill>
                  <a:srgbClr val="B0008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地区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，属于印度和巴基斯坦争议地区，其中印度控制南部，巴基斯坦控制北部，面积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22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万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8478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平方公里。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Rectangle 2"/>
          <p:cNvSpPr>
            <a:spLocks noGrp="1"/>
          </p:cNvSpPr>
          <p:nvPr>
            <p:ph type="body" idx="4294967295"/>
          </p:nvPr>
        </p:nvSpPr>
        <p:spPr>
          <a:xfrm>
            <a:off x="179388" y="333375"/>
            <a:ext cx="8964612" cy="574675"/>
          </a:xfrm>
        </p:spPr>
        <p:txBody>
          <a:bodyPr wrap="square" lIns="91440" tIns="45720" rIns="91440" bIns="45720" anchor="t"/>
          <a:p>
            <a:pPr eaLnBrk="1" hangingPunct="1">
              <a:lnSpc>
                <a:spcPct val="80000"/>
              </a:lnSpc>
              <a:buNone/>
            </a:pP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南亚各国中属于内陆国、临海国或岛国的有哪些？</a:t>
            </a: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Rectangle 33"/>
          <p:cNvSpPr/>
          <p:nvPr/>
        </p:nvSpPr>
        <p:spPr>
          <a:xfrm>
            <a:off x="7237413" y="4657725"/>
            <a:ext cx="14097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</a:pP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岛   国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Rectangle 34"/>
          <p:cNvSpPr/>
          <p:nvPr/>
        </p:nvSpPr>
        <p:spPr>
          <a:xfrm>
            <a:off x="7046913" y="1450975"/>
            <a:ext cx="1792287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</a:pP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内陆国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Rectangle 35"/>
          <p:cNvSpPr/>
          <p:nvPr/>
        </p:nvSpPr>
        <p:spPr>
          <a:xfrm>
            <a:off x="7046913" y="3109913"/>
            <a:ext cx="1905000" cy="10461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</a:pP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临海国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0245" name="Picture 2" descr="D:\Microsoft Office\MEDIA\CAGCAT10\j0195384.wmf"/>
          <p:cNvPicPr>
            <a:picLocks noChangeAspect="1"/>
          </p:cNvPicPr>
          <p:nvPr/>
        </p:nvPicPr>
        <p:blipFill>
          <a:blip r:embed="rId1">
            <a:lum bright="70001" contrast="-70000"/>
          </a:blip>
          <a:stretch>
            <a:fillRect/>
          </a:stretch>
        </p:blipFill>
        <p:spPr>
          <a:xfrm>
            <a:off x="7756525" y="5888038"/>
            <a:ext cx="1387475" cy="925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7" name="Picture 1" descr="C:\Users\Administrator\AppData\Roaming\Tencent\Users\971573233\QQ\WinTemp\RichOle\DBJ]68KDJ]85~HQJWU%D`SR.png"/>
          <p:cNvPicPr>
            <a:picLocks noChangeAspect="1"/>
          </p:cNvPicPr>
          <p:nvPr/>
        </p:nvPicPr>
        <p:blipFill>
          <a:blip r:embed="rId2">
            <a:lum contrast="12000"/>
          </a:blip>
          <a:stretch>
            <a:fillRect/>
          </a:stretch>
        </p:blipFill>
        <p:spPr>
          <a:xfrm>
            <a:off x="668338" y="908050"/>
            <a:ext cx="6175375" cy="54483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5" name="直接箭头连接符 14"/>
          <p:cNvCxnSpPr/>
          <p:nvPr/>
        </p:nvCxnSpPr>
        <p:spPr>
          <a:xfrm flipH="1">
            <a:off x="4644008" y="1680029"/>
            <a:ext cx="2664296" cy="682171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5580112" y="1680029"/>
            <a:ext cx="1728192" cy="682171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流程图: 终止 28"/>
          <p:cNvSpPr/>
          <p:nvPr/>
        </p:nvSpPr>
        <p:spPr>
          <a:xfrm rot="20586952">
            <a:off x="1150938" y="1828800"/>
            <a:ext cx="1800225" cy="565150"/>
          </a:xfrm>
          <a:prstGeom prst="flowChartTerminator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流程图: 终止 29"/>
          <p:cNvSpPr/>
          <p:nvPr/>
        </p:nvSpPr>
        <p:spPr>
          <a:xfrm>
            <a:off x="3271838" y="2559050"/>
            <a:ext cx="652463" cy="1878013"/>
          </a:xfrm>
          <a:prstGeom prst="flowChartTerminato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流程图: 终止 30"/>
          <p:cNvSpPr/>
          <p:nvPr/>
        </p:nvSpPr>
        <p:spPr>
          <a:xfrm rot="21071895">
            <a:off x="5178425" y="2354263"/>
            <a:ext cx="280988" cy="966788"/>
          </a:xfrm>
          <a:prstGeom prst="flowChartTerminator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3923928" y="4894717"/>
            <a:ext cx="3384376" cy="90033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2627784" y="4984750"/>
            <a:ext cx="4680520" cy="38846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charRg st="0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42">
                                            <p:txEl>
                                              <p:charRg st="0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build="p"/>
      <p:bldP spid="10" grpId="0"/>
      <p:bldP spid="11" grpId="0"/>
      <p:bldP spid="12" grpId="0"/>
      <p:bldP spid="29" grpId="0" bldLvl="0" animBg="1"/>
      <p:bldP spid="30" grpId="0" bldLvl="0" animBg="1"/>
      <p:bldP spid="3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13" y="1312685"/>
            <a:ext cx="5112568" cy="486785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blurRad="6350" stA="50000" endA="295" endPos="92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/>
          <p:cNvSpPr txBox="1"/>
          <p:nvPr/>
        </p:nvSpPr>
        <p:spPr>
          <a:xfrm>
            <a:off x="179388" y="476250"/>
            <a:ext cx="8964612" cy="6492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 2" pitchFamily="18" charset="2"/>
            </a:pP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南亚哪些国家同我国陆地相连？</a:t>
            </a:r>
            <a:endParaRPr lang="zh-CN" altLang="en-US" sz="3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六角星 5"/>
          <p:cNvSpPr/>
          <p:nvPr/>
        </p:nvSpPr>
        <p:spPr>
          <a:xfrm>
            <a:off x="5364163" y="1125538"/>
            <a:ext cx="3816350" cy="4895850"/>
          </a:xfrm>
          <a:prstGeom prst="star6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51500" y="3244850"/>
            <a:ext cx="3241675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楷体" pitchFamily="2" charset="-122"/>
              <a:ea typeface="华文楷体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84888" y="2151063"/>
            <a:ext cx="2625725" cy="28622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itchFamily="2" charset="-122"/>
                <a:ea typeface="华文楷体" pitchFamily="2" charset="-122"/>
                <a:cs typeface="+mn-cs"/>
              </a:rPr>
              <a:t>南亚同我国大陆相连巴基斯坦、印度、尼泊尔、不丹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楷体" pitchFamily="2" charset="-122"/>
              <a:ea typeface="华文楷体" pitchFamily="2" charset="-122"/>
              <a:cs typeface="+mn-cs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8193" name="图片 11265" descr="南亚修改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75"/>
            <a:ext cx="9144000" cy="686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文本框 11266"/>
          <p:cNvSpPr txBox="1"/>
          <p:nvPr/>
        </p:nvSpPr>
        <p:spPr>
          <a:xfrm>
            <a:off x="1676400" y="1447800"/>
            <a:ext cx="1527175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i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巴基斯坦</a:t>
            </a:r>
            <a:endParaRPr lang="zh-CN" altLang="en-US" sz="2000" b="1" i="1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1268" name="文本框 11267"/>
          <p:cNvSpPr txBox="1"/>
          <p:nvPr/>
        </p:nvSpPr>
        <p:spPr>
          <a:xfrm>
            <a:off x="3886200" y="2614613"/>
            <a:ext cx="7969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i="1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印度</a:t>
            </a:r>
            <a:endParaRPr lang="zh-CN" altLang="en-US" sz="2400" b="1" i="1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1269" name="文本框 11268"/>
          <p:cNvSpPr txBox="1"/>
          <p:nvPr/>
        </p:nvSpPr>
        <p:spPr>
          <a:xfrm>
            <a:off x="4859338" y="5300663"/>
            <a:ext cx="120650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b="1" i="1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斯里兰卡</a:t>
            </a:r>
            <a:endParaRPr lang="zh-CN" altLang="en-US" sz="2000" b="1" i="1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1270" name="文本框 11269"/>
          <p:cNvSpPr txBox="1"/>
          <p:nvPr/>
        </p:nvSpPr>
        <p:spPr>
          <a:xfrm>
            <a:off x="2819400" y="5791200"/>
            <a:ext cx="1608138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i="1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马尔代夫</a:t>
            </a:r>
            <a:endParaRPr lang="zh-CN" altLang="en-US" sz="2000" b="1" i="1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1271" name="文本框 11270"/>
          <p:cNvSpPr txBox="1"/>
          <p:nvPr/>
        </p:nvSpPr>
        <p:spPr>
          <a:xfrm>
            <a:off x="6324600" y="1557338"/>
            <a:ext cx="911225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i="1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不丹</a:t>
            </a:r>
            <a:endParaRPr lang="zh-CN" altLang="en-US" sz="2000" b="1" i="1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1272" name="文本框 11271"/>
          <p:cNvSpPr txBox="1"/>
          <p:nvPr/>
        </p:nvSpPr>
        <p:spPr>
          <a:xfrm>
            <a:off x="6172200" y="2286000"/>
            <a:ext cx="1279525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i="1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孟加拉国</a:t>
            </a:r>
            <a:endParaRPr lang="zh-CN" altLang="en-US" sz="2000" b="1" i="1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1273" name="文本框 11272"/>
          <p:cNvSpPr txBox="1"/>
          <p:nvPr/>
        </p:nvSpPr>
        <p:spPr>
          <a:xfrm>
            <a:off x="5029200" y="1447800"/>
            <a:ext cx="1055688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i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尼泊尔</a:t>
            </a:r>
            <a:endParaRPr lang="zh-CN" altLang="en-US" sz="2000" b="1" i="1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1274" name="文本框 11273"/>
          <p:cNvSpPr txBox="1"/>
          <p:nvPr/>
        </p:nvSpPr>
        <p:spPr>
          <a:xfrm>
            <a:off x="3352800" y="228600"/>
            <a:ext cx="100330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克什米尔</a:t>
            </a:r>
            <a:endParaRPr lang="zh-CN" altLang="en-US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1275" name="组合 11274"/>
          <p:cNvGrpSpPr/>
          <p:nvPr/>
        </p:nvGrpSpPr>
        <p:grpSpPr>
          <a:xfrm>
            <a:off x="533400" y="4267200"/>
            <a:ext cx="4679950" cy="473075"/>
            <a:chOff x="0" y="0"/>
            <a:chExt cx="2948" cy="298"/>
          </a:xfrm>
        </p:grpSpPr>
        <p:sp>
          <p:nvSpPr>
            <p:cNvPr id="8203" name="文本框 11275"/>
            <p:cNvSpPr txBox="1"/>
            <p:nvPr/>
          </p:nvSpPr>
          <p:spPr>
            <a:xfrm>
              <a:off x="2832" y="48"/>
              <a:ext cx="11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endParaRPr lang="zh-CN" altLang="en-US" sz="2000" b="1" i="1" dirty="0">
                <a:solidFill>
                  <a:srgbClr val="99FF33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8204" name="矩形 11276"/>
            <p:cNvSpPr/>
            <p:nvPr/>
          </p:nvSpPr>
          <p:spPr>
            <a:xfrm>
              <a:off x="0" y="0"/>
              <a:ext cx="11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endParaRPr lang="zh-CN" altLang="en-US" sz="2000" b="1" i="1" dirty="0">
                <a:solidFill>
                  <a:srgbClr val="99FF33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sp>
        <p:nvSpPr>
          <p:cNvPr id="8205" name="矩形 11277"/>
          <p:cNvSpPr/>
          <p:nvPr/>
        </p:nvSpPr>
        <p:spPr>
          <a:xfrm>
            <a:off x="-252412" y="6400800"/>
            <a:ext cx="946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 b="1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60 °</a:t>
            </a:r>
            <a:endParaRPr lang="en-US" altLang="zh-CN" sz="2400" b="1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206" name="矩形 11278"/>
          <p:cNvSpPr/>
          <p:nvPr/>
        </p:nvSpPr>
        <p:spPr>
          <a:xfrm>
            <a:off x="4356100" y="2349500"/>
            <a:ext cx="488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207" name="矩形 11279"/>
          <p:cNvSpPr/>
          <p:nvPr/>
        </p:nvSpPr>
        <p:spPr>
          <a:xfrm>
            <a:off x="2700338" y="1125538"/>
            <a:ext cx="488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208" name="矩形 11280"/>
          <p:cNvSpPr/>
          <p:nvPr/>
        </p:nvSpPr>
        <p:spPr>
          <a:xfrm>
            <a:off x="4894263" y="1125538"/>
            <a:ext cx="488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③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209" name="矩形 11281"/>
          <p:cNvSpPr/>
          <p:nvPr/>
        </p:nvSpPr>
        <p:spPr>
          <a:xfrm>
            <a:off x="6516688" y="1196975"/>
            <a:ext cx="49053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④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210" name="矩形 11282"/>
          <p:cNvSpPr/>
          <p:nvPr/>
        </p:nvSpPr>
        <p:spPr>
          <a:xfrm>
            <a:off x="6342063" y="1954213"/>
            <a:ext cx="488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⑤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211" name="矩形 11283"/>
          <p:cNvSpPr/>
          <p:nvPr/>
        </p:nvSpPr>
        <p:spPr>
          <a:xfrm>
            <a:off x="4691063" y="5038725"/>
            <a:ext cx="488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⑥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212" name="矩形 11284"/>
          <p:cNvSpPr/>
          <p:nvPr/>
        </p:nvSpPr>
        <p:spPr>
          <a:xfrm>
            <a:off x="3271838" y="6067425"/>
            <a:ext cx="488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⑦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  <p:bldP spid="11268" grpId="0"/>
      <p:bldP spid="11269" grpId="0"/>
      <p:bldP spid="11270" grpId="0"/>
      <p:bldP spid="11271" grpId="0"/>
      <p:bldP spid="11272" grpId="0"/>
      <p:bldP spid="11273" grpId="0"/>
      <p:bldP spid="112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7170" name="文本框 7169"/>
          <p:cNvSpPr txBox="1"/>
          <p:nvPr/>
        </p:nvSpPr>
        <p:spPr>
          <a:xfrm>
            <a:off x="252413" y="981075"/>
            <a:ext cx="3671887" cy="5578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5000"/>
              </a:lnSpc>
            </a:pP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1.南亚的主要气候类型:</a:t>
            </a:r>
            <a:endParaRPr lang="zh-CN" altLang="en-US" sz="36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3600" b="1" dirty="0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南亚地区以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热带季风气候</a:t>
            </a:r>
            <a:r>
              <a:rPr lang="zh-CN" altLang="en-US" sz="3600" b="1" dirty="0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为主，有较小面积的热带沙漠气候、高原山地气候和温带大陆性气候。</a:t>
            </a:r>
            <a:endParaRPr lang="zh-CN" altLang="en-US" sz="3600" b="1" dirty="0">
              <a:solidFill>
                <a:srgbClr val="3333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3314" name="文本框 7170"/>
          <p:cNvSpPr txBox="1"/>
          <p:nvPr/>
        </p:nvSpPr>
        <p:spPr>
          <a:xfrm>
            <a:off x="180975" y="44450"/>
            <a:ext cx="656971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4000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二、气候对农业的影响</a:t>
            </a:r>
            <a:endParaRPr lang="zh-CN" altLang="en-US" sz="4000" b="1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7172" name="图片 7171" descr="7-17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514"/>
          <a:stretch>
            <a:fillRect/>
          </a:stretch>
        </p:blipFill>
        <p:spPr>
          <a:xfrm>
            <a:off x="3852863" y="1125538"/>
            <a:ext cx="5226050" cy="5400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3" name="矩形 7172"/>
          <p:cNvSpPr/>
          <p:nvPr/>
        </p:nvSpPr>
        <p:spPr>
          <a:xfrm>
            <a:off x="3852863" y="3933825"/>
            <a:ext cx="1296987" cy="143986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170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charRg st="13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7170">
                                            <p:txEl>
                                              <p:charRg st="13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图片 9217" descr="7-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052513"/>
            <a:ext cx="3408363" cy="3384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9218" descr="7-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638" y="1052513"/>
            <a:ext cx="3530600" cy="3384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文本框 9219"/>
          <p:cNvSpPr txBox="1"/>
          <p:nvPr/>
        </p:nvSpPr>
        <p:spPr>
          <a:xfrm>
            <a:off x="179388" y="4508500"/>
            <a:ext cx="8821737" cy="2225675"/>
          </a:xfrm>
          <a:prstGeom prst="rect">
            <a:avLst/>
          </a:prstGeom>
          <a:solidFill>
            <a:srgbClr val="FF99FF"/>
          </a:solidFill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5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11—5月盛行大陆吹向海洋的东北季风，降水少。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  凉季：11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2月   凉爽宜人；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  热季：3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5月     高温少雨。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  雨季：6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10月   降水丰富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（盛行海洋吹向大陆的西南季风）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9221" name="文本框 9220"/>
          <p:cNvSpPr txBox="1"/>
          <p:nvPr/>
        </p:nvSpPr>
        <p:spPr>
          <a:xfrm>
            <a:off x="3924300" y="188913"/>
            <a:ext cx="549275" cy="4533900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南亚凉季主要风向、降水量分布</a:t>
            </a:r>
            <a:endParaRPr lang="zh-CN" altLang="en-US" sz="2400" b="1">
              <a:solidFill>
                <a:srgbClr val="3333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222" name="文本框 9221"/>
          <p:cNvSpPr txBox="1"/>
          <p:nvPr/>
        </p:nvSpPr>
        <p:spPr>
          <a:xfrm>
            <a:off x="4598988" y="188913"/>
            <a:ext cx="549275" cy="4533900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南亚雨季主要风向、降水量分布</a:t>
            </a:r>
            <a:endParaRPr lang="zh-CN" altLang="en-US" sz="2400" b="1">
              <a:solidFill>
                <a:srgbClr val="3333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220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charRg st="2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220">
                                            <p:txEl>
                                              <p:charRg st="25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charRg st="45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220">
                                            <p:txEl>
                                              <p:charRg st="45" end="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charRg st="66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220">
                                            <p:txEl>
                                              <p:charRg st="66" end="10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 animBg="1" uiExpand="1" build="allAtOnce"/>
      <p:bldP spid="9222" grpId="0" bldLvl="0"/>
      <p:bldP spid="9221" grpId="0" bldLvl="0"/>
    </p:bld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2102</Words>
  <Application>WPS 演示</Application>
  <PresentationFormat>在屏幕上显示</PresentationFormat>
  <Paragraphs>307</Paragraphs>
  <Slides>25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Times New Roman</vt:lpstr>
      <vt:lpstr>方正姚体</vt:lpstr>
      <vt:lpstr>Tahoma</vt:lpstr>
      <vt:lpstr>黑体</vt:lpstr>
      <vt:lpstr>楷体_GB2312</vt:lpstr>
      <vt:lpstr>新宋体</vt:lpstr>
      <vt:lpstr>Arial Unicode MS</vt:lpstr>
      <vt:lpstr>Calibri</vt:lpstr>
      <vt:lpstr>楷体</vt:lpstr>
      <vt:lpstr>仿宋</vt:lpstr>
      <vt:lpstr>Symbol</vt:lpstr>
      <vt:lpstr>Wingdings 2</vt:lpstr>
      <vt:lpstr>Wingdings</vt:lpstr>
      <vt:lpstr>华文楷体</vt:lpstr>
      <vt:lpstr>华文新魏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课堂小结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 </dc:creator>
  <cp:keywords> </cp:keywords>
  <dc:description> </dc:description>
  <dc:subject> </dc:subject>
  <cp:category> </cp:category>
  <cp:lastModifiedBy>JHE</cp:lastModifiedBy>
  <cp:revision>81</cp:revision>
  <dcterms:created xsi:type="dcterms:W3CDTF">2005-06-10T01:32:00Z</dcterms:created>
  <dcterms:modified xsi:type="dcterms:W3CDTF">2020-02-23T13:52:27Z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